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0" r:id="rId6"/>
    <p:sldId id="274" r:id="rId7"/>
    <p:sldId id="258" r:id="rId8"/>
    <p:sldId id="262" r:id="rId9"/>
    <p:sldId id="263" r:id="rId10"/>
    <p:sldId id="264" r:id="rId11"/>
    <p:sldId id="273" r:id="rId12"/>
    <p:sldId id="269" r:id="rId13"/>
    <p:sldId id="270" r:id="rId14"/>
    <p:sldId id="271" r:id="rId15"/>
  </p:sldIdLst>
  <p:sldSz cx="12192000" cy="6858000"/>
  <p:notesSz cx="6815138" cy="99472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íma Ondřej" initials="ŠO" lastIdx="2" clrIdx="0">
    <p:extLst>
      <p:ext uri="{19B8F6BF-5375-455C-9EA6-DF929625EA0E}">
        <p15:presenceInfo xmlns:p15="http://schemas.microsoft.com/office/powerpoint/2012/main" userId="S::ondrej.sima@unrr.cz::4e948ca4-ebf5-48e9-ad26-b179eb5ddf5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4AE"/>
    <a:srgbClr val="E6292E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0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/>
              <a:t>Dluh sektoru veřejných institucí po odečtení rezervy peněžních prostředků při financování státního dluhu</a:t>
            </a:r>
          </a:p>
        </c:rich>
      </c:tx>
      <c:layout>
        <c:manualLayout>
          <c:xMode val="edge"/>
          <c:yMode val="edge"/>
          <c:x val="0.15057730346848813"/>
          <c:y val="6.890519946698843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9.541196065032187E-2"/>
          <c:y val="0.147983139385995"/>
          <c:w val="0.86303084785998541"/>
          <c:h val="0.78374157403348266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GRAF!$A$28</c:f>
              <c:strCache>
                <c:ptCount val="1"/>
                <c:pt idx="0">
                  <c:v>Konvergenční program (2021)</c:v>
                </c:pt>
              </c:strCache>
            </c:strRef>
          </c:tx>
          <c:spPr>
            <a:solidFill>
              <a:schemeClr val="bg1">
                <a:lumMod val="85000"/>
                <a:alpha val="30000"/>
              </a:schemeClr>
            </a:solidFill>
            <a:ln>
              <a:noFill/>
            </a:ln>
            <a:effectLst/>
          </c:spPr>
          <c:invertIfNegative val="0"/>
          <c:cat>
            <c:numRef>
              <c:f>GRAF!$B$25:$K$25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  <c:extLst/>
            </c:numRef>
          </c:cat>
          <c:val>
            <c:numRef>
              <c:f>GRAF!$B$28:$K$28</c:f>
              <c:numCache>
                <c:formatCode>General</c:formatCode>
                <c:ptCount val="10"/>
                <c:pt idx="6">
                  <c:v>60</c:v>
                </c:pt>
                <c:pt idx="7">
                  <c:v>60</c:v>
                </c:pt>
                <c:pt idx="8">
                  <c:v>60</c:v>
                </c:pt>
                <c:pt idx="9">
                  <c:v>60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36EB-4ED4-99DB-A47B870FEC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351196639"/>
        <c:axId val="1900938607"/>
      </c:barChart>
      <c:lineChart>
        <c:grouping val="standard"/>
        <c:varyColors val="0"/>
        <c:ser>
          <c:idx val="0"/>
          <c:order val="0"/>
          <c:tx>
            <c:strRef>
              <c:f>GRAF!$A$26</c:f>
              <c:strCache>
                <c:ptCount val="1"/>
                <c:pt idx="0">
                  <c:v>Vládní dluh upravený dle § 13 zákona č. 23/2017 Sb. (% HDP)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GRAF!$B$25:$K$25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  <c:extLst/>
            </c:numRef>
          </c:cat>
          <c:val>
            <c:numRef>
              <c:f>GRAF!$B$26:$K$26</c:f>
              <c:numCache>
                <c:formatCode>0.00</c:formatCode>
                <c:ptCount val="10"/>
                <c:pt idx="0">
                  <c:v>39.9</c:v>
                </c:pt>
                <c:pt idx="1">
                  <c:v>36.700000000000003</c:v>
                </c:pt>
                <c:pt idx="2">
                  <c:v>34.700000000000003</c:v>
                </c:pt>
                <c:pt idx="3">
                  <c:v>32.6</c:v>
                </c:pt>
                <c:pt idx="4">
                  <c:v>30.3</c:v>
                </c:pt>
                <c:pt idx="5">
                  <c:v>38.1</c:v>
                </c:pt>
                <c:pt idx="6">
                  <c:v>45.054097805327437</c:v>
                </c:pt>
                <c:pt idx="7" formatCode="General">
                  <c:v>48.608124379312152</c:v>
                </c:pt>
                <c:pt idx="8" formatCode="General">
                  <c:v>52.125879496548606</c:v>
                </c:pt>
                <c:pt idx="9" formatCode="General">
                  <c:v>55.373564666784794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36EB-4ED4-99DB-A47B870FEC7E}"/>
            </c:ext>
          </c:extLst>
        </c:ser>
        <c:ser>
          <c:idx val="1"/>
          <c:order val="1"/>
          <c:tx>
            <c:strRef>
              <c:f>GRAF!$A$27</c:f>
              <c:strCache>
                <c:ptCount val="1"/>
                <c:pt idx="0">
                  <c:v>Dluhová brzda (% HDP)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GRAF!$B$25:$K$25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  <c:extLst/>
            </c:numRef>
          </c:cat>
          <c:val>
            <c:numRef>
              <c:f>GRAF!$B$27:$K$27</c:f>
              <c:numCache>
                <c:formatCode>General</c:formatCode>
                <c:ptCount val="10"/>
                <c:pt idx="2">
                  <c:v>55</c:v>
                </c:pt>
                <c:pt idx="3">
                  <c:v>55</c:v>
                </c:pt>
                <c:pt idx="4">
                  <c:v>55</c:v>
                </c:pt>
                <c:pt idx="5">
                  <c:v>55</c:v>
                </c:pt>
                <c:pt idx="6">
                  <c:v>55</c:v>
                </c:pt>
                <c:pt idx="7">
                  <c:v>55</c:v>
                </c:pt>
                <c:pt idx="8">
                  <c:v>55</c:v>
                </c:pt>
                <c:pt idx="9">
                  <c:v>55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36EB-4ED4-99DB-A47B870FEC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1196639"/>
        <c:axId val="1900938607"/>
      </c:lineChart>
      <c:catAx>
        <c:axId val="1351196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900938607"/>
        <c:crosses val="autoZero"/>
        <c:auto val="1"/>
        <c:lblAlgn val="ctr"/>
        <c:lblOffset val="100"/>
        <c:noMultiLvlLbl val="0"/>
      </c:catAx>
      <c:valAx>
        <c:axId val="1900938607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% HDP</a:t>
                </a:r>
              </a:p>
            </c:rich>
          </c:tx>
          <c:layout>
            <c:manualLayout>
              <c:xMode val="edge"/>
              <c:yMode val="edge"/>
              <c:x val="3.0795944357946575E-3"/>
              <c:y val="0.4497808597632699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351196639"/>
        <c:crosses val="autoZero"/>
        <c:crossBetween val="midCat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 sz="1400" dirty="0"/>
              <a:t>Strukturální</a:t>
            </a:r>
            <a:r>
              <a:rPr lang="cs-CZ" sz="1400" baseline="0" dirty="0"/>
              <a:t> saldo sektoru veřejných institucí</a:t>
            </a:r>
            <a:endParaRPr lang="cs-CZ" sz="1400" dirty="0"/>
          </a:p>
        </c:rich>
      </c:tx>
      <c:layout>
        <c:manualLayout>
          <c:xMode val="edge"/>
          <c:yMode val="edge"/>
          <c:x val="0.194311688431514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14590817500431"/>
          <c:y val="0.10812807209756319"/>
          <c:w val="0.57691230596553733"/>
          <c:h val="0.79062164974439497"/>
        </c:manualLayout>
      </c:layout>
      <c:scatterChart>
        <c:scatterStyle val="lineMarker"/>
        <c:varyColors val="0"/>
        <c:ser>
          <c:idx val="0"/>
          <c:order val="0"/>
          <c:tx>
            <c:strRef>
              <c:f>'graf 2021'!$A$2</c:f>
              <c:strCache>
                <c:ptCount val="1"/>
                <c:pt idx="0">
                  <c:v>Strukturální saldo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'graf 2021'!$B$1:$AA$1</c:f>
              <c:numCache>
                <c:formatCode>General</c:formatCode>
                <c:ptCount val="2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2019</c:v>
                </c:pt>
                <c:pt idx="11">
                  <c:v>2019</c:v>
                </c:pt>
                <c:pt idx="12">
                  <c:v>2020</c:v>
                </c:pt>
                <c:pt idx="13">
                  <c:v>2020</c:v>
                </c:pt>
                <c:pt idx="14">
                  <c:v>2021</c:v>
                </c:pt>
                <c:pt idx="15">
                  <c:v>2021</c:v>
                </c:pt>
                <c:pt idx="16">
                  <c:v>2021</c:v>
                </c:pt>
                <c:pt idx="17">
                  <c:v>2022</c:v>
                </c:pt>
                <c:pt idx="18">
                  <c:v>2022</c:v>
                </c:pt>
                <c:pt idx="19">
                  <c:v>2022</c:v>
                </c:pt>
                <c:pt idx="20">
                  <c:v>2023</c:v>
                </c:pt>
                <c:pt idx="21">
                  <c:v>2023</c:v>
                </c:pt>
                <c:pt idx="22">
                  <c:v>2023</c:v>
                </c:pt>
                <c:pt idx="23">
                  <c:v>2024</c:v>
                </c:pt>
                <c:pt idx="24">
                  <c:v>2024</c:v>
                </c:pt>
                <c:pt idx="25">
                  <c:v>2024</c:v>
                </c:pt>
              </c:numCache>
            </c:numRef>
          </c:xVal>
          <c:yVal>
            <c:numRef>
              <c:f>'graf 2021'!$B$2:$AA$2</c:f>
              <c:numCache>
                <c:formatCode>0.0</c:formatCode>
                <c:ptCount val="26"/>
                <c:pt idx="0">
                  <c:v>-3.6</c:v>
                </c:pt>
                <c:pt idx="1">
                  <c:v>-2.4</c:v>
                </c:pt>
                <c:pt idx="2">
                  <c:v>-1.2</c:v>
                </c:pt>
                <c:pt idx="3">
                  <c:v>0.1</c:v>
                </c:pt>
                <c:pt idx="4">
                  <c:v>-0.7</c:v>
                </c:pt>
                <c:pt idx="5">
                  <c:v>-0.6</c:v>
                </c:pt>
                <c:pt idx="6">
                  <c:v>1</c:v>
                </c:pt>
                <c:pt idx="7">
                  <c:v>0.7</c:v>
                </c:pt>
                <c:pt idx="8">
                  <c:v>-0.2</c:v>
                </c:pt>
                <c:pt idx="9">
                  <c:v>-1</c:v>
                </c:pt>
                <c:pt idx="10">
                  <c:v>-1</c:v>
                </c:pt>
                <c:pt idx="11">
                  <c:v>-1</c:v>
                </c:pt>
                <c:pt idx="12">
                  <c:v>-2.7</c:v>
                </c:pt>
                <c:pt idx="13">
                  <c:v>-2.7</c:v>
                </c:pt>
                <c:pt idx="14">
                  <c:v>-6.5</c:v>
                </c:pt>
                <c:pt idx="15">
                  <c:v>-6.5</c:v>
                </c:pt>
                <c:pt idx="16">
                  <c:v>-6.5</c:v>
                </c:pt>
                <c:pt idx="17">
                  <c:v>-6</c:v>
                </c:pt>
                <c:pt idx="18">
                  <c:v>-6</c:v>
                </c:pt>
                <c:pt idx="19">
                  <c:v>-6</c:v>
                </c:pt>
                <c:pt idx="20" formatCode="General">
                  <c:v>-5.5</c:v>
                </c:pt>
                <c:pt idx="21" formatCode="General">
                  <c:v>-5.5</c:v>
                </c:pt>
                <c:pt idx="22" formatCode="General">
                  <c:v>-5.5</c:v>
                </c:pt>
                <c:pt idx="23" formatCode="General">
                  <c:v>-5.3</c:v>
                </c:pt>
                <c:pt idx="24" formatCode="General">
                  <c:v>-5.3</c:v>
                </c:pt>
                <c:pt idx="25" formatCode="General">
                  <c:v>-5.3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E37-45AB-A993-AA031393BF92}"/>
            </c:ext>
          </c:extLst>
        </c:ser>
        <c:ser>
          <c:idx val="2"/>
          <c:order val="1"/>
          <c:tx>
            <c:strRef>
              <c:f>'graf 2021'!$A$4</c:f>
              <c:strCache>
                <c:ptCount val="1"/>
                <c:pt idx="0">
                  <c:v>Hranice strukt. deficitu dle původního znění Zákona</c:v>
                </c:pt>
              </c:strCache>
            </c:strRef>
          </c:tx>
          <c:spPr>
            <a:ln w="34925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'graf 2021'!$B$1:$AA$1</c:f>
              <c:numCache>
                <c:formatCode>General</c:formatCode>
                <c:ptCount val="2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2019</c:v>
                </c:pt>
                <c:pt idx="11">
                  <c:v>2019</c:v>
                </c:pt>
                <c:pt idx="12">
                  <c:v>2020</c:v>
                </c:pt>
                <c:pt idx="13">
                  <c:v>2020</c:v>
                </c:pt>
                <c:pt idx="14">
                  <c:v>2021</c:v>
                </c:pt>
                <c:pt idx="15">
                  <c:v>2021</c:v>
                </c:pt>
                <c:pt idx="16">
                  <c:v>2021</c:v>
                </c:pt>
                <c:pt idx="17">
                  <c:v>2022</c:v>
                </c:pt>
                <c:pt idx="18">
                  <c:v>2022</c:v>
                </c:pt>
                <c:pt idx="19">
                  <c:v>2022</c:v>
                </c:pt>
                <c:pt idx="20">
                  <c:v>2023</c:v>
                </c:pt>
                <c:pt idx="21">
                  <c:v>2023</c:v>
                </c:pt>
                <c:pt idx="22">
                  <c:v>2023</c:v>
                </c:pt>
                <c:pt idx="23">
                  <c:v>2024</c:v>
                </c:pt>
                <c:pt idx="24">
                  <c:v>2024</c:v>
                </c:pt>
                <c:pt idx="25">
                  <c:v>2024</c:v>
                </c:pt>
              </c:numCache>
            </c:numRef>
          </c:xVal>
          <c:yVal>
            <c:numRef>
              <c:f>'graf 2021'!$B$4:$AA$4</c:f>
              <c:numCache>
                <c:formatCode>General</c:formatCode>
                <c:ptCount val="26"/>
                <c:pt idx="8">
                  <c:v>-1.5</c:v>
                </c:pt>
                <c:pt idx="9">
                  <c:v>-1.5</c:v>
                </c:pt>
                <c:pt idx="10">
                  <c:v>-1.25</c:v>
                </c:pt>
                <c:pt idx="11">
                  <c:v>-1.25</c:v>
                </c:pt>
                <c:pt idx="12">
                  <c:v>-1.25</c:v>
                </c:pt>
                <c:pt idx="13">
                  <c:v>-1</c:v>
                </c:pt>
                <c:pt idx="14">
                  <c:v>-1</c:v>
                </c:pt>
                <c:pt idx="15">
                  <c:v>-1</c:v>
                </c:pt>
                <c:pt idx="16">
                  <c:v>-1</c:v>
                </c:pt>
                <c:pt idx="17">
                  <c:v>-1</c:v>
                </c:pt>
                <c:pt idx="18">
                  <c:v>-1</c:v>
                </c:pt>
                <c:pt idx="19">
                  <c:v>-1</c:v>
                </c:pt>
                <c:pt idx="20">
                  <c:v>-1</c:v>
                </c:pt>
                <c:pt idx="21">
                  <c:v>-1</c:v>
                </c:pt>
                <c:pt idx="22">
                  <c:v>-1</c:v>
                </c:pt>
                <c:pt idx="23">
                  <c:v>-1</c:v>
                </c:pt>
                <c:pt idx="24">
                  <c:v>-1</c:v>
                </c:pt>
                <c:pt idx="25">
                  <c:v>-1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E37-45AB-A993-AA031393BF92}"/>
            </c:ext>
          </c:extLst>
        </c:ser>
        <c:ser>
          <c:idx val="3"/>
          <c:order val="2"/>
          <c:tx>
            <c:strRef>
              <c:f>'graf 2021'!$A$5</c:f>
              <c:strCache>
                <c:ptCount val="1"/>
                <c:pt idx="0">
                  <c:v>Hranice strukt. deficitu po první novele</c:v>
                </c:pt>
              </c:strCache>
            </c:strRef>
          </c:tx>
          <c:spPr>
            <a:ln w="3175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'graf 2021'!$B$1:$AA$1</c:f>
              <c:numCache>
                <c:formatCode>General</c:formatCode>
                <c:ptCount val="2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2019</c:v>
                </c:pt>
                <c:pt idx="11">
                  <c:v>2019</c:v>
                </c:pt>
                <c:pt idx="12">
                  <c:v>2020</c:v>
                </c:pt>
                <c:pt idx="13">
                  <c:v>2020</c:v>
                </c:pt>
                <c:pt idx="14">
                  <c:v>2021</c:v>
                </c:pt>
                <c:pt idx="15">
                  <c:v>2021</c:v>
                </c:pt>
                <c:pt idx="16">
                  <c:v>2021</c:v>
                </c:pt>
                <c:pt idx="17">
                  <c:v>2022</c:v>
                </c:pt>
                <c:pt idx="18">
                  <c:v>2022</c:v>
                </c:pt>
                <c:pt idx="19">
                  <c:v>2022</c:v>
                </c:pt>
                <c:pt idx="20">
                  <c:v>2023</c:v>
                </c:pt>
                <c:pt idx="21">
                  <c:v>2023</c:v>
                </c:pt>
                <c:pt idx="22">
                  <c:v>2023</c:v>
                </c:pt>
                <c:pt idx="23">
                  <c:v>2024</c:v>
                </c:pt>
                <c:pt idx="24">
                  <c:v>2024</c:v>
                </c:pt>
                <c:pt idx="25">
                  <c:v>2024</c:v>
                </c:pt>
              </c:numCache>
            </c:numRef>
          </c:xVal>
          <c:yVal>
            <c:numRef>
              <c:f>'graf 2021'!$B$5:$AA$5</c:f>
              <c:numCache>
                <c:formatCode>General</c:formatCode>
                <c:ptCount val="26"/>
                <c:pt idx="14">
                  <c:v>-1</c:v>
                </c:pt>
                <c:pt idx="15">
                  <c:v>-4</c:v>
                </c:pt>
                <c:pt idx="16">
                  <c:v>-4</c:v>
                </c:pt>
                <c:pt idx="17">
                  <c:v>-4</c:v>
                </c:pt>
                <c:pt idx="18">
                  <c:v>-3.5</c:v>
                </c:pt>
                <c:pt idx="19">
                  <c:v>-3.5</c:v>
                </c:pt>
                <c:pt idx="20">
                  <c:v>-3.5</c:v>
                </c:pt>
                <c:pt idx="21">
                  <c:v>-3</c:v>
                </c:pt>
                <c:pt idx="22">
                  <c:v>-3</c:v>
                </c:pt>
                <c:pt idx="23">
                  <c:v>-3</c:v>
                </c:pt>
                <c:pt idx="24">
                  <c:v>-2.5</c:v>
                </c:pt>
                <c:pt idx="25">
                  <c:v>-2.5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E37-45AB-A993-AA031393BF92}"/>
            </c:ext>
          </c:extLst>
        </c:ser>
        <c:ser>
          <c:idx val="4"/>
          <c:order val="3"/>
          <c:tx>
            <c:strRef>
              <c:f>'graf 2021'!$A$6</c:f>
              <c:strCache>
                <c:ptCount val="1"/>
                <c:pt idx="0">
                  <c:v>Hranice strukt. deficitu po druhé novele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'graf 2021'!$B$1:$AA$1</c:f>
              <c:numCache>
                <c:formatCode>General</c:formatCode>
                <c:ptCount val="2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2019</c:v>
                </c:pt>
                <c:pt idx="11">
                  <c:v>2019</c:v>
                </c:pt>
                <c:pt idx="12">
                  <c:v>2020</c:v>
                </c:pt>
                <c:pt idx="13">
                  <c:v>2020</c:v>
                </c:pt>
                <c:pt idx="14">
                  <c:v>2021</c:v>
                </c:pt>
                <c:pt idx="15">
                  <c:v>2021</c:v>
                </c:pt>
                <c:pt idx="16">
                  <c:v>2021</c:v>
                </c:pt>
                <c:pt idx="17">
                  <c:v>2022</c:v>
                </c:pt>
                <c:pt idx="18">
                  <c:v>2022</c:v>
                </c:pt>
                <c:pt idx="19">
                  <c:v>2022</c:v>
                </c:pt>
                <c:pt idx="20">
                  <c:v>2023</c:v>
                </c:pt>
                <c:pt idx="21">
                  <c:v>2023</c:v>
                </c:pt>
                <c:pt idx="22">
                  <c:v>2023</c:v>
                </c:pt>
                <c:pt idx="23">
                  <c:v>2024</c:v>
                </c:pt>
                <c:pt idx="24">
                  <c:v>2024</c:v>
                </c:pt>
                <c:pt idx="25">
                  <c:v>2024</c:v>
                </c:pt>
              </c:numCache>
            </c:numRef>
          </c:xVal>
          <c:yVal>
            <c:numRef>
              <c:f>'graf 2021'!$B$6:$AA$6</c:f>
              <c:numCache>
                <c:formatCode>General</c:formatCode>
                <c:ptCount val="26"/>
                <c:pt idx="14">
                  <c:v>-6.5</c:v>
                </c:pt>
                <c:pt idx="15">
                  <c:v>-6.5</c:v>
                </c:pt>
                <c:pt idx="16">
                  <c:v>-6.5</c:v>
                </c:pt>
                <c:pt idx="17">
                  <c:v>-6.5</c:v>
                </c:pt>
                <c:pt idx="18">
                  <c:v>-6</c:v>
                </c:pt>
                <c:pt idx="19">
                  <c:v>-6</c:v>
                </c:pt>
                <c:pt idx="20">
                  <c:v>-6</c:v>
                </c:pt>
                <c:pt idx="21">
                  <c:v>-6</c:v>
                </c:pt>
                <c:pt idx="22">
                  <c:v>-5.5</c:v>
                </c:pt>
                <c:pt idx="23">
                  <c:v>-5.5</c:v>
                </c:pt>
                <c:pt idx="24">
                  <c:v>-5</c:v>
                </c:pt>
                <c:pt idx="25">
                  <c:v>-5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E37-45AB-A993-AA031393BF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9571624"/>
        <c:axId val="709576544"/>
      </c:scatterChart>
      <c:valAx>
        <c:axId val="709571624"/>
        <c:scaling>
          <c:orientation val="minMax"/>
          <c:max val="2024"/>
          <c:min val="2015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709576544"/>
        <c:crosses val="autoZero"/>
        <c:crossBetween val="midCat"/>
        <c:majorUnit val="1"/>
      </c:valAx>
      <c:valAx>
        <c:axId val="709576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% HDP</a:t>
                </a:r>
              </a:p>
            </c:rich>
          </c:tx>
          <c:layout>
            <c:manualLayout>
              <c:xMode val="edge"/>
              <c:yMode val="edge"/>
              <c:x val="1.2208180489020927E-3"/>
              <c:y val="0.3893464155847601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7095716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05664558323655"/>
          <c:y val="0.11480812038755142"/>
          <c:w val="0.28324190009035755"/>
          <c:h val="0.780112845181927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 sz="1400"/>
              <a:t>Vývoj počtu obyvatel podle variant demografické projekce</a:t>
            </a:r>
          </a:p>
        </c:rich>
      </c:tx>
      <c:layout>
        <c:manualLayout>
          <c:xMode val="edge"/>
          <c:yMode val="edge"/>
          <c:x val="0.1331287151055914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1693527316250489"/>
          <c:y val="0.1296942864619961"/>
          <c:w val="0.69874306738289149"/>
          <c:h val="0.79705765526142047"/>
        </c:manualLayout>
      </c:layout>
      <c:lineChart>
        <c:grouping val="standard"/>
        <c:varyColors val="0"/>
        <c:ser>
          <c:idx val="0"/>
          <c:order val="0"/>
          <c:tx>
            <c:strRef>
              <c:f>'počet osob v absolutních hod.'!$A$3</c:f>
              <c:strCache>
                <c:ptCount val="1"/>
                <c:pt idx="0">
                  <c:v>Vysoká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'počet osob v absolutních hod.'!$C$2:$BA$2</c:f>
              <c:strCache>
                <c:ptCount val="5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  <c:pt idx="31">
                  <c:v>2052</c:v>
                </c:pt>
                <c:pt idx="32">
                  <c:v>2053</c:v>
                </c:pt>
                <c:pt idx="33">
                  <c:v>2054</c:v>
                </c:pt>
                <c:pt idx="34">
                  <c:v>2055</c:v>
                </c:pt>
                <c:pt idx="35">
                  <c:v>2056</c:v>
                </c:pt>
                <c:pt idx="36">
                  <c:v>2057</c:v>
                </c:pt>
                <c:pt idx="37">
                  <c:v>2058</c:v>
                </c:pt>
                <c:pt idx="38">
                  <c:v>2059</c:v>
                </c:pt>
                <c:pt idx="39">
                  <c:v>2060</c:v>
                </c:pt>
                <c:pt idx="40">
                  <c:v>2061</c:v>
                </c:pt>
                <c:pt idx="41">
                  <c:v>2062</c:v>
                </c:pt>
                <c:pt idx="42">
                  <c:v>2063</c:v>
                </c:pt>
                <c:pt idx="43">
                  <c:v>2064</c:v>
                </c:pt>
                <c:pt idx="44">
                  <c:v>2065</c:v>
                </c:pt>
                <c:pt idx="45">
                  <c:v>2066</c:v>
                </c:pt>
                <c:pt idx="46">
                  <c:v>2067</c:v>
                </c:pt>
                <c:pt idx="47">
                  <c:v>2068</c:v>
                </c:pt>
                <c:pt idx="48">
                  <c:v>2069</c:v>
                </c:pt>
                <c:pt idx="49">
                  <c:v>2070</c:v>
                </c:pt>
                <c:pt idx="50">
                  <c:v>2071</c:v>
                </c:pt>
              </c:strCache>
            </c:strRef>
          </c:cat>
          <c:val>
            <c:numRef>
              <c:f>'počet osob v absolutních hod.'!$C$3:$BA$3</c:f>
              <c:numCache>
                <c:formatCode>0.00</c:formatCode>
                <c:ptCount val="51"/>
                <c:pt idx="0">
                  <c:v>10.701777</c:v>
                </c:pt>
                <c:pt idx="1">
                  <c:v>10.742305948495474</c:v>
                </c:pt>
                <c:pt idx="2">
                  <c:v>10.779561010175742</c:v>
                </c:pt>
                <c:pt idx="3">
                  <c:v>10.813637176739128</c:v>
                </c:pt>
                <c:pt idx="4">
                  <c:v>10.844619083909414</c:v>
                </c:pt>
                <c:pt idx="5">
                  <c:v>10.872640626187788</c:v>
                </c:pt>
                <c:pt idx="6">
                  <c:v>10.897896714893387</c:v>
                </c:pt>
                <c:pt idx="7">
                  <c:v>10.920620349745583</c:v>
                </c:pt>
                <c:pt idx="8">
                  <c:v>10.941073820848141</c:v>
                </c:pt>
                <c:pt idx="9">
                  <c:v>10.959526781430293</c:v>
                </c:pt>
                <c:pt idx="10">
                  <c:v>10.976265990248894</c:v>
                </c:pt>
                <c:pt idx="11">
                  <c:v>10.991614703391088</c:v>
                </c:pt>
                <c:pt idx="12">
                  <c:v>11.005925919610215</c:v>
                </c:pt>
                <c:pt idx="13">
                  <c:v>11.019570445187755</c:v>
                </c:pt>
                <c:pt idx="14">
                  <c:v>11.032907316525563</c:v>
                </c:pt>
                <c:pt idx="15">
                  <c:v>11.046269178203071</c:v>
                </c:pt>
                <c:pt idx="16">
                  <c:v>11.059940186798297</c:v>
                </c:pt>
                <c:pt idx="17">
                  <c:v>11.074121073327079</c:v>
                </c:pt>
                <c:pt idx="18">
                  <c:v>11.088936312308952</c:v>
                </c:pt>
                <c:pt idx="19">
                  <c:v>11.104452572053029</c:v>
                </c:pt>
                <c:pt idx="20">
                  <c:v>11.12068859244685</c:v>
                </c:pt>
                <c:pt idx="21">
                  <c:v>11.137641786410038</c:v>
                </c:pt>
                <c:pt idx="22">
                  <c:v>11.155301436934826</c:v>
                </c:pt>
                <c:pt idx="23">
                  <c:v>11.173650947223422</c:v>
                </c:pt>
                <c:pt idx="24">
                  <c:v>11.192660703340451</c:v>
                </c:pt>
                <c:pt idx="25">
                  <c:v>11.212288389912302</c:v>
                </c:pt>
                <c:pt idx="26">
                  <c:v>11.232472767081063</c:v>
                </c:pt>
                <c:pt idx="27">
                  <c:v>11.253135082381174</c:v>
                </c:pt>
                <c:pt idx="28">
                  <c:v>11.274170892417514</c:v>
                </c:pt>
                <c:pt idx="29">
                  <c:v>11.295449391195344</c:v>
                </c:pt>
                <c:pt idx="30">
                  <c:v>11.316817638380961</c:v>
                </c:pt>
                <c:pt idx="31">
                  <c:v>11.33782802340955</c:v>
                </c:pt>
                <c:pt idx="32">
                  <c:v>11.358301263297831</c:v>
                </c:pt>
                <c:pt idx="33">
                  <c:v>11.378048247786271</c:v>
                </c:pt>
                <c:pt idx="34">
                  <c:v>11.396872332670149</c:v>
                </c:pt>
                <c:pt idx="35">
                  <c:v>11.414588304416494</c:v>
                </c:pt>
                <c:pt idx="36">
                  <c:v>11.431034958745498</c:v>
                </c:pt>
                <c:pt idx="37">
                  <c:v>11.446082802959632</c:v>
                </c:pt>
                <c:pt idx="38">
                  <c:v>11.459640357274829</c:v>
                </c:pt>
                <c:pt idx="39">
                  <c:v>11.471669796194901</c:v>
                </c:pt>
                <c:pt idx="40">
                  <c:v>11.482188062093954</c:v>
                </c:pt>
                <c:pt idx="41">
                  <c:v>11.491268336791844</c:v>
                </c:pt>
                <c:pt idx="42">
                  <c:v>11.499030368211864</c:v>
                </c:pt>
                <c:pt idx="43">
                  <c:v>11.505639711987088</c:v>
                </c:pt>
                <c:pt idx="44">
                  <c:v>11.51130480531071</c:v>
                </c:pt>
                <c:pt idx="45">
                  <c:v>11.516268806090482</c:v>
                </c:pt>
                <c:pt idx="46">
                  <c:v>11.520807305681991</c:v>
                </c:pt>
                <c:pt idx="47">
                  <c:v>11.5252190258471</c:v>
                </c:pt>
                <c:pt idx="48">
                  <c:v>11.529818615239627</c:v>
                </c:pt>
                <c:pt idx="49">
                  <c:v>11.53492663291474</c:v>
                </c:pt>
                <c:pt idx="50">
                  <c:v>11.540857773893054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6B6-44AE-A1D8-A4C01A6D4FE2}"/>
            </c:ext>
          </c:extLst>
        </c:ser>
        <c:ser>
          <c:idx val="1"/>
          <c:order val="1"/>
          <c:tx>
            <c:strRef>
              <c:f>'počet osob v absolutních hod.'!$A$4</c:f>
              <c:strCache>
                <c:ptCount val="1"/>
                <c:pt idx="0">
                  <c:v>Střední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'počet osob v absolutních hod.'!$C$2:$BA$2</c:f>
              <c:strCache>
                <c:ptCount val="5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  <c:pt idx="31">
                  <c:v>2052</c:v>
                </c:pt>
                <c:pt idx="32">
                  <c:v>2053</c:v>
                </c:pt>
                <c:pt idx="33">
                  <c:v>2054</c:v>
                </c:pt>
                <c:pt idx="34">
                  <c:v>2055</c:v>
                </c:pt>
                <c:pt idx="35">
                  <c:v>2056</c:v>
                </c:pt>
                <c:pt idx="36">
                  <c:v>2057</c:v>
                </c:pt>
                <c:pt idx="37">
                  <c:v>2058</c:v>
                </c:pt>
                <c:pt idx="38">
                  <c:v>2059</c:v>
                </c:pt>
                <c:pt idx="39">
                  <c:v>2060</c:v>
                </c:pt>
                <c:pt idx="40">
                  <c:v>2061</c:v>
                </c:pt>
                <c:pt idx="41">
                  <c:v>2062</c:v>
                </c:pt>
                <c:pt idx="42">
                  <c:v>2063</c:v>
                </c:pt>
                <c:pt idx="43">
                  <c:v>2064</c:v>
                </c:pt>
                <c:pt idx="44">
                  <c:v>2065</c:v>
                </c:pt>
                <c:pt idx="45">
                  <c:v>2066</c:v>
                </c:pt>
                <c:pt idx="46">
                  <c:v>2067</c:v>
                </c:pt>
                <c:pt idx="47">
                  <c:v>2068</c:v>
                </c:pt>
                <c:pt idx="48">
                  <c:v>2069</c:v>
                </c:pt>
                <c:pt idx="49">
                  <c:v>2070</c:v>
                </c:pt>
                <c:pt idx="50">
                  <c:v>2071</c:v>
                </c:pt>
              </c:strCache>
            </c:strRef>
          </c:cat>
          <c:val>
            <c:numRef>
              <c:f>'počet osob v absolutních hod.'!$C$4:$BA$4</c:f>
              <c:numCache>
                <c:formatCode>0.00</c:formatCode>
                <c:ptCount val="51"/>
                <c:pt idx="0">
                  <c:v>10.701777</c:v>
                </c:pt>
                <c:pt idx="1">
                  <c:v>10.723965806502715</c:v>
                </c:pt>
                <c:pt idx="2">
                  <c:v>10.743386090608167</c:v>
                </c:pt>
                <c:pt idx="3">
                  <c:v>10.759970785134795</c:v>
                </c:pt>
                <c:pt idx="4">
                  <c:v>10.773669028634611</c:v>
                </c:pt>
                <c:pt idx="5">
                  <c:v>10.784497349983024</c:v>
                </c:pt>
                <c:pt idx="6">
                  <c:v>10.792556100851666</c:v>
                </c:pt>
                <c:pt idx="7">
                  <c:v>10.798010395143571</c:v>
                </c:pt>
                <c:pt idx="8">
                  <c:v>10.801085150568085</c:v>
                </c:pt>
                <c:pt idx="9">
                  <c:v>10.802037063345329</c:v>
                </c:pt>
                <c:pt idx="10">
                  <c:v>10.801152533137776</c:v>
                </c:pt>
                <c:pt idx="11">
                  <c:v>10.798756555832556</c:v>
                </c:pt>
                <c:pt idx="12">
                  <c:v>10.795206617269118</c:v>
                </c:pt>
                <c:pt idx="13">
                  <c:v>10.790883351548775</c:v>
                </c:pt>
                <c:pt idx="14">
                  <c:v>10.786176377221521</c:v>
                </c:pt>
                <c:pt idx="15">
                  <c:v>10.781464758541388</c:v>
                </c:pt>
                <c:pt idx="16">
                  <c:v>10.777080684060291</c:v>
                </c:pt>
                <c:pt idx="17">
                  <c:v>10.773258991811499</c:v>
                </c:pt>
                <c:pt idx="18">
                  <c:v>10.770116106306034</c:v>
                </c:pt>
                <c:pt idx="19">
                  <c:v>10.767661480597857</c:v>
                </c:pt>
                <c:pt idx="20">
                  <c:v>10.765826448723162</c:v>
                </c:pt>
                <c:pt idx="21">
                  <c:v>10.764506122185017</c:v>
                </c:pt>
                <c:pt idx="22">
                  <c:v>10.763611568953403</c:v>
                </c:pt>
                <c:pt idx="23">
                  <c:v>10.763082304917605</c:v>
                </c:pt>
                <c:pt idx="24">
                  <c:v>10.762879675770554</c:v>
                </c:pt>
                <c:pt idx="25">
                  <c:v>10.762968617578492</c:v>
                </c:pt>
                <c:pt idx="26">
                  <c:v>10.763287612678619</c:v>
                </c:pt>
                <c:pt idx="27">
                  <c:v>10.763738932502312</c:v>
                </c:pt>
                <c:pt idx="28">
                  <c:v>10.764175636951203</c:v>
                </c:pt>
                <c:pt idx="29">
                  <c:v>10.764408939239811</c:v>
                </c:pt>
                <c:pt idx="30">
                  <c:v>10.764220886987546</c:v>
                </c:pt>
                <c:pt idx="31">
                  <c:v>10.763309789991302</c:v>
                </c:pt>
                <c:pt idx="32">
                  <c:v>10.761449719020984</c:v>
                </c:pt>
                <c:pt idx="33">
                  <c:v>10.758426071375146</c:v>
                </c:pt>
                <c:pt idx="34">
                  <c:v>10.754047253315745</c:v>
                </c:pt>
                <c:pt idx="35">
                  <c:v>10.748155347751124</c:v>
                </c:pt>
                <c:pt idx="36">
                  <c:v>10.740633957149075</c:v>
                </c:pt>
                <c:pt idx="37">
                  <c:v>10.731414289872779</c:v>
                </c:pt>
                <c:pt idx="38">
                  <c:v>10.720479105915013</c:v>
                </c:pt>
                <c:pt idx="39">
                  <c:v>10.707864600356283</c:v>
                </c:pt>
                <c:pt idx="40">
                  <c:v>10.693659973703411</c:v>
                </c:pt>
                <c:pt idx="41">
                  <c:v>10.678005927706462</c:v>
                </c:pt>
                <c:pt idx="42">
                  <c:v>10.661090667320257</c:v>
                </c:pt>
                <c:pt idx="43">
                  <c:v>10.64314272618237</c:v>
                </c:pt>
                <c:pt idx="44">
                  <c:v>10.624425773429323</c:v>
                </c:pt>
                <c:pt idx="45">
                  <c:v>10.605232161396696</c:v>
                </c:pt>
                <c:pt idx="46">
                  <c:v>10.585875384494161</c:v>
                </c:pt>
                <c:pt idx="47">
                  <c:v>10.566680296944631</c:v>
                </c:pt>
                <c:pt idx="48">
                  <c:v>10.547971347775142</c:v>
                </c:pt>
                <c:pt idx="49">
                  <c:v>10.530059495608612</c:v>
                </c:pt>
                <c:pt idx="50">
                  <c:v>10.513228302512646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6B6-44AE-A1D8-A4C01A6D4FE2}"/>
            </c:ext>
          </c:extLst>
        </c:ser>
        <c:ser>
          <c:idx val="2"/>
          <c:order val="2"/>
          <c:tx>
            <c:strRef>
              <c:f>'počet osob v absolutních hod.'!$A$5</c:f>
              <c:strCache>
                <c:ptCount val="1"/>
                <c:pt idx="0">
                  <c:v>Nízká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'počet osob v absolutních hod.'!$C$2:$BA$2</c:f>
              <c:strCache>
                <c:ptCount val="5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  <c:pt idx="31">
                  <c:v>2052</c:v>
                </c:pt>
                <c:pt idx="32">
                  <c:v>2053</c:v>
                </c:pt>
                <c:pt idx="33">
                  <c:v>2054</c:v>
                </c:pt>
                <c:pt idx="34">
                  <c:v>2055</c:v>
                </c:pt>
                <c:pt idx="35">
                  <c:v>2056</c:v>
                </c:pt>
                <c:pt idx="36">
                  <c:v>2057</c:v>
                </c:pt>
                <c:pt idx="37">
                  <c:v>2058</c:v>
                </c:pt>
                <c:pt idx="38">
                  <c:v>2059</c:v>
                </c:pt>
                <c:pt idx="39">
                  <c:v>2060</c:v>
                </c:pt>
                <c:pt idx="40">
                  <c:v>2061</c:v>
                </c:pt>
                <c:pt idx="41">
                  <c:v>2062</c:v>
                </c:pt>
                <c:pt idx="42">
                  <c:v>2063</c:v>
                </c:pt>
                <c:pt idx="43">
                  <c:v>2064</c:v>
                </c:pt>
                <c:pt idx="44">
                  <c:v>2065</c:v>
                </c:pt>
                <c:pt idx="45">
                  <c:v>2066</c:v>
                </c:pt>
                <c:pt idx="46">
                  <c:v>2067</c:v>
                </c:pt>
                <c:pt idx="47">
                  <c:v>2068</c:v>
                </c:pt>
                <c:pt idx="48">
                  <c:v>2069</c:v>
                </c:pt>
                <c:pt idx="49">
                  <c:v>2070</c:v>
                </c:pt>
                <c:pt idx="50">
                  <c:v>2071</c:v>
                </c:pt>
              </c:strCache>
            </c:strRef>
          </c:cat>
          <c:val>
            <c:numRef>
              <c:f>'počet osob v absolutních hod.'!$C$5:$BA$5</c:f>
              <c:numCache>
                <c:formatCode>0.00</c:formatCode>
                <c:ptCount val="51"/>
                <c:pt idx="0">
                  <c:v>10.701777</c:v>
                </c:pt>
                <c:pt idx="1">
                  <c:v>10.704332635474685</c:v>
                </c:pt>
                <c:pt idx="2">
                  <c:v>10.703293362915435</c:v>
                </c:pt>
                <c:pt idx="3">
                  <c:v>10.698630763706657</c:v>
                </c:pt>
                <c:pt idx="4">
                  <c:v>10.690346922153596</c:v>
                </c:pt>
                <c:pt idx="5">
                  <c:v>10.678523970537206</c:v>
                </c:pt>
                <c:pt idx="6">
                  <c:v>10.663327741228812</c:v>
                </c:pt>
                <c:pt idx="7">
                  <c:v>10.644974360755272</c:v>
                </c:pt>
                <c:pt idx="8">
                  <c:v>10.623720478500747</c:v>
                </c:pt>
                <c:pt idx="9">
                  <c:v>10.599839175718934</c:v>
                </c:pt>
                <c:pt idx="10">
                  <c:v>10.573622815750516</c:v>
                </c:pt>
                <c:pt idx="11">
                  <c:v>10.545390528539862</c:v>
                </c:pt>
                <c:pt idx="12">
                  <c:v>10.515483400162793</c:v>
                </c:pt>
                <c:pt idx="13">
                  <c:v>10.484251248062813</c:v>
                </c:pt>
                <c:pt idx="14">
                  <c:v>10.452035244337317</c:v>
                </c:pt>
                <c:pt idx="15">
                  <c:v>10.419149463738464</c:v>
                </c:pt>
                <c:pt idx="16">
                  <c:v>10.385853926457861</c:v>
                </c:pt>
                <c:pt idx="17">
                  <c:v>10.35231628859707</c:v>
                </c:pt>
                <c:pt idx="18">
                  <c:v>10.318618620372288</c:v>
                </c:pt>
                <c:pt idx="19">
                  <c:v>10.284776637897245</c:v>
                </c:pt>
                <c:pt idx="20">
                  <c:v>10.250753549830263</c:v>
                </c:pt>
                <c:pt idx="21">
                  <c:v>10.216495401299206</c:v>
                </c:pt>
                <c:pt idx="22">
                  <c:v>10.181960822332135</c:v>
                </c:pt>
                <c:pt idx="23">
                  <c:v>10.147106840907014</c:v>
                </c:pt>
                <c:pt idx="24">
                  <c:v>10.111876367644722</c:v>
                </c:pt>
                <c:pt idx="25">
                  <c:v>10.07618773903056</c:v>
                </c:pt>
                <c:pt idx="26">
                  <c:v>10.039917737277829</c:v>
                </c:pt>
                <c:pt idx="27">
                  <c:v>10.002890887555015</c:v>
                </c:pt>
                <c:pt idx="28">
                  <c:v>9.9648905498376799</c:v>
                </c:pt>
                <c:pt idx="29">
                  <c:v>9.9256817406588578</c:v>
                </c:pt>
                <c:pt idx="30">
                  <c:v>9.8850146542437791</c:v>
                </c:pt>
                <c:pt idx="31">
                  <c:v>9.8430016709349957</c:v>
                </c:pt>
                <c:pt idx="32">
                  <c:v>9.7994354816525409</c:v>
                </c:pt>
                <c:pt idx="33">
                  <c:v>9.754137303313378</c:v>
                </c:pt>
                <c:pt idx="34">
                  <c:v>9.7069711899113038</c:v>
                </c:pt>
                <c:pt idx="35">
                  <c:v>9.6578518544391923</c:v>
                </c:pt>
                <c:pt idx="36">
                  <c:v>9.6067345223671055</c:v>
                </c:pt>
                <c:pt idx="37">
                  <c:v>9.5536275292404866</c:v>
                </c:pt>
                <c:pt idx="38">
                  <c:v>9.4985903701312857</c:v>
                </c:pt>
                <c:pt idx="39">
                  <c:v>9.4417252000548135</c:v>
                </c:pt>
                <c:pt idx="40">
                  <c:v>9.3831787159579765</c:v>
                </c:pt>
                <c:pt idx="41">
                  <c:v>9.3231463035388966</c:v>
                </c:pt>
                <c:pt idx="42">
                  <c:v>9.2618626735305227</c:v>
                </c:pt>
                <c:pt idx="43">
                  <c:v>9.199588607601072</c:v>
                </c:pt>
                <c:pt idx="44">
                  <c:v>9.1366107357235418</c:v>
                </c:pt>
                <c:pt idx="45">
                  <c:v>9.0732337702635348</c:v>
                </c:pt>
                <c:pt idx="46">
                  <c:v>9.0097721161675413</c:v>
                </c:pt>
                <c:pt idx="47">
                  <c:v>8.946540889447423</c:v>
                </c:pt>
                <c:pt idx="48">
                  <c:v>8.8838433078488315</c:v>
                </c:pt>
                <c:pt idx="49">
                  <c:v>8.8219572754848876</c:v>
                </c:pt>
                <c:pt idx="50">
                  <c:v>8.7611224163996901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6B6-44AE-A1D8-A4C01A6D4FE2}"/>
            </c:ext>
          </c:extLst>
        </c:ser>
        <c:ser>
          <c:idx val="3"/>
          <c:order val="3"/>
          <c:tx>
            <c:strRef>
              <c:f>'počet osob v absolutních hod.'!$A$6</c:f>
              <c:strCache>
                <c:ptCount val="1"/>
                <c:pt idx="0">
                  <c:v>Střední bez migrace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'počet osob v absolutních hod.'!$C$2:$BA$2</c:f>
              <c:strCache>
                <c:ptCount val="5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  <c:pt idx="31">
                  <c:v>2052</c:v>
                </c:pt>
                <c:pt idx="32">
                  <c:v>2053</c:v>
                </c:pt>
                <c:pt idx="33">
                  <c:v>2054</c:v>
                </c:pt>
                <c:pt idx="34">
                  <c:v>2055</c:v>
                </c:pt>
                <c:pt idx="35">
                  <c:v>2056</c:v>
                </c:pt>
                <c:pt idx="36">
                  <c:v>2057</c:v>
                </c:pt>
                <c:pt idx="37">
                  <c:v>2058</c:v>
                </c:pt>
                <c:pt idx="38">
                  <c:v>2059</c:v>
                </c:pt>
                <c:pt idx="39">
                  <c:v>2060</c:v>
                </c:pt>
                <c:pt idx="40">
                  <c:v>2061</c:v>
                </c:pt>
                <c:pt idx="41">
                  <c:v>2062</c:v>
                </c:pt>
                <c:pt idx="42">
                  <c:v>2063</c:v>
                </c:pt>
                <c:pt idx="43">
                  <c:v>2064</c:v>
                </c:pt>
                <c:pt idx="44">
                  <c:v>2065</c:v>
                </c:pt>
                <c:pt idx="45">
                  <c:v>2066</c:v>
                </c:pt>
                <c:pt idx="46">
                  <c:v>2067</c:v>
                </c:pt>
                <c:pt idx="47">
                  <c:v>2068</c:v>
                </c:pt>
                <c:pt idx="48">
                  <c:v>2069</c:v>
                </c:pt>
                <c:pt idx="49">
                  <c:v>2070</c:v>
                </c:pt>
                <c:pt idx="50">
                  <c:v>2071</c:v>
                </c:pt>
              </c:strCache>
            </c:strRef>
          </c:cat>
          <c:val>
            <c:numRef>
              <c:f>'počet osob v absolutních hod.'!$C$6:$BA$6</c:f>
              <c:numCache>
                <c:formatCode>0.00</c:formatCode>
                <c:ptCount val="51"/>
                <c:pt idx="0">
                  <c:v>10.701777</c:v>
                </c:pt>
                <c:pt idx="1">
                  <c:v>10.697687639920398</c:v>
                </c:pt>
                <c:pt idx="2">
                  <c:v>10.690258920768054</c:v>
                </c:pt>
                <c:pt idx="3">
                  <c:v>10.6793971352038</c:v>
                </c:pt>
                <c:pt idx="4">
                  <c:v>10.665030370230145</c:v>
                </c:pt>
                <c:pt idx="5">
                  <c:v>10.647161025193606</c:v>
                </c:pt>
                <c:pt idx="6">
                  <c:v>10.625883056516471</c:v>
                </c:pt>
                <c:pt idx="7">
                  <c:v>10.601363598836601</c:v>
                </c:pt>
                <c:pt idx="8">
                  <c:v>10.57383836812585</c:v>
                </c:pt>
                <c:pt idx="9">
                  <c:v>10.543583740100186</c:v>
                </c:pt>
                <c:pt idx="10">
                  <c:v>10.510914160210712</c:v>
                </c:pt>
                <c:pt idx="11">
                  <c:v>10.476189876033274</c:v>
                </c:pt>
                <c:pt idx="12">
                  <c:v>10.43980923177655</c:v>
                </c:pt>
                <c:pt idx="13">
                  <c:v>10.402197238325792</c:v>
                </c:pt>
                <c:pt idx="14">
                  <c:v>10.36378919597621</c:v>
                </c:pt>
                <c:pt idx="15">
                  <c:v>10.325008832513088</c:v>
                </c:pt>
                <c:pt idx="16">
                  <c:v>10.286229762230844</c:v>
                </c:pt>
                <c:pt idx="17">
                  <c:v>10.247723463123707</c:v>
                </c:pt>
                <c:pt idx="18">
                  <c:v>10.20963709974734</c:v>
                </c:pt>
                <c:pt idx="19">
                  <c:v>10.172004260503769</c:v>
                </c:pt>
                <c:pt idx="20">
                  <c:v>10.134774291457358</c:v>
                </c:pt>
                <c:pt idx="21">
                  <c:v>10.097854531288652</c:v>
                </c:pt>
                <c:pt idx="22">
                  <c:v>10.061162518011146</c:v>
                </c:pt>
                <c:pt idx="23">
                  <c:v>10.024638776418243</c:v>
                </c:pt>
                <c:pt idx="24">
                  <c:v>9.9882402266263011</c:v>
                </c:pt>
                <c:pt idx="25">
                  <c:v>9.9519220343519166</c:v>
                </c:pt>
                <c:pt idx="26">
                  <c:v>9.9156076602316041</c:v>
                </c:pt>
                <c:pt idx="27">
                  <c:v>9.8791792291239631</c:v>
                </c:pt>
                <c:pt idx="28">
                  <c:v>9.8424657712900991</c:v>
                </c:pt>
                <c:pt idx="29">
                  <c:v>9.8052523490554471</c:v>
                </c:pt>
                <c:pt idx="30">
                  <c:v>9.7672947724626145</c:v>
                </c:pt>
                <c:pt idx="31">
                  <c:v>9.7282778887385657</c:v>
                </c:pt>
                <c:pt idx="32">
                  <c:v>9.6879589416028438</c:v>
                </c:pt>
                <c:pt idx="33">
                  <c:v>9.6461122240196566</c:v>
                </c:pt>
                <c:pt idx="34">
                  <c:v>9.6025407843352983</c:v>
                </c:pt>
                <c:pt idx="35">
                  <c:v>9.5570867304389129</c:v>
                </c:pt>
                <c:pt idx="36">
                  <c:v>9.5096389270864634</c:v>
                </c:pt>
                <c:pt idx="37">
                  <c:v>9.4601389852732787</c:v>
                </c:pt>
                <c:pt idx="38">
                  <c:v>9.4085847417647859</c:v>
                </c:pt>
                <c:pt idx="39">
                  <c:v>9.3550317744791087</c:v>
                </c:pt>
                <c:pt idx="40">
                  <c:v>9.2995927448023039</c:v>
                </c:pt>
                <c:pt idx="41">
                  <c:v>9.2424354099173112</c:v>
                </c:pt>
                <c:pt idx="42">
                  <c:v>9.1837777521432447</c:v>
                </c:pt>
                <c:pt idx="43">
                  <c:v>9.1238799587964969</c:v>
                </c:pt>
                <c:pt idx="44">
                  <c:v>9.0630385837651382</c:v>
                </c:pt>
                <c:pt idx="45">
                  <c:v>9.0015794675238094</c:v>
                </c:pt>
                <c:pt idx="46">
                  <c:v>8.93984959170532</c:v>
                </c:pt>
                <c:pt idx="47">
                  <c:v>8.878206699988306</c:v>
                </c:pt>
                <c:pt idx="48">
                  <c:v>8.8170069702117253</c:v>
                </c:pt>
                <c:pt idx="49">
                  <c:v>8.7565914926116317</c:v>
                </c:pt>
                <c:pt idx="50">
                  <c:v>8.6972720681700526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6B6-44AE-A1D8-A4C01A6D4F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0631472"/>
        <c:axId val="510627864"/>
      </c:lineChart>
      <c:catAx>
        <c:axId val="51063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510627864"/>
        <c:crosses val="autoZero"/>
        <c:auto val="1"/>
        <c:lblAlgn val="ctr"/>
        <c:lblOffset val="100"/>
        <c:tickLblSkip val="10"/>
        <c:noMultiLvlLbl val="0"/>
      </c:catAx>
      <c:valAx>
        <c:axId val="510627864"/>
        <c:scaling>
          <c:orientation val="minMax"/>
          <c:min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cs-CZ"/>
                  <a:t>Počet obyvatel (miliony)</a:t>
                </a:r>
              </a:p>
            </c:rich>
          </c:tx>
          <c:layout>
            <c:manualLayout>
              <c:xMode val="edge"/>
              <c:yMode val="edge"/>
              <c:x val="2.7740453599435773E-3"/>
              <c:y val="0.305997852563515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5106314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2858200333704224"/>
          <c:y val="0.14630838006394925"/>
          <c:w val="0.16375022175388096"/>
          <c:h val="0.773725726913711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 sz="1400"/>
              <a:t>Počet osob ve věku 21 až 64 let (včetně) připadajících na jednu osobu starší 65 let</a:t>
            </a:r>
          </a:p>
        </c:rich>
      </c:tx>
      <c:layout>
        <c:manualLayout>
          <c:xMode val="edge"/>
          <c:yMode val="edge"/>
          <c:x val="0.1058689180692097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3803998419210664"/>
          <c:y val="0.13689440555932883"/>
          <c:w val="0.66416561756034231"/>
          <c:h val="0.78734753803669255"/>
        </c:manualLayout>
      </c:layout>
      <c:lineChart>
        <c:grouping val="standard"/>
        <c:varyColors val="0"/>
        <c:ser>
          <c:idx val="1"/>
          <c:order val="0"/>
          <c:tx>
            <c:strRef>
              <c:f>'graf 21-64 na 1 v 65+'!$A$4</c:f>
              <c:strCache>
                <c:ptCount val="1"/>
                <c:pt idx="0">
                  <c:v>Střední</c:v>
                </c:pt>
              </c:strCache>
            </c:strRef>
          </c:tx>
          <c:spPr>
            <a:ln w="34925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'graf 21-64 na 1 v 65+'!$B$2:$AZ$2</c:f>
              <c:numCache>
                <c:formatCode>General</c:formatCode>
                <c:ptCount val="5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  <c:pt idx="31">
                  <c:v>2052</c:v>
                </c:pt>
                <c:pt idx="32">
                  <c:v>2053</c:v>
                </c:pt>
                <c:pt idx="33">
                  <c:v>2054</c:v>
                </c:pt>
                <c:pt idx="34">
                  <c:v>2055</c:v>
                </c:pt>
                <c:pt idx="35">
                  <c:v>2056</c:v>
                </c:pt>
                <c:pt idx="36">
                  <c:v>2057</c:v>
                </c:pt>
                <c:pt idx="37">
                  <c:v>2058</c:v>
                </c:pt>
                <c:pt idx="38">
                  <c:v>2059</c:v>
                </c:pt>
                <c:pt idx="39">
                  <c:v>2060</c:v>
                </c:pt>
                <c:pt idx="40">
                  <c:v>2061</c:v>
                </c:pt>
                <c:pt idx="41">
                  <c:v>2062</c:v>
                </c:pt>
                <c:pt idx="42">
                  <c:v>2063</c:v>
                </c:pt>
                <c:pt idx="43">
                  <c:v>2064</c:v>
                </c:pt>
                <c:pt idx="44">
                  <c:v>2065</c:v>
                </c:pt>
                <c:pt idx="45">
                  <c:v>2066</c:v>
                </c:pt>
                <c:pt idx="46">
                  <c:v>2067</c:v>
                </c:pt>
                <c:pt idx="47">
                  <c:v>2068</c:v>
                </c:pt>
                <c:pt idx="48">
                  <c:v>2069</c:v>
                </c:pt>
                <c:pt idx="49">
                  <c:v>2070</c:v>
                </c:pt>
                <c:pt idx="50">
                  <c:v>2071</c:v>
                </c:pt>
              </c:numCache>
            </c:numRef>
          </c:cat>
          <c:val>
            <c:numRef>
              <c:f>'graf 21-64 na 1 v 65+'!$B$4:$AZ$4</c:f>
              <c:numCache>
                <c:formatCode>0.00</c:formatCode>
                <c:ptCount val="51"/>
                <c:pt idx="0">
                  <c:v>2.8903092309673903</c:v>
                </c:pt>
                <c:pt idx="1">
                  <c:v>2.8173084800009054</c:v>
                </c:pt>
                <c:pt idx="2">
                  <c:v>2.7577105570764839</c:v>
                </c:pt>
                <c:pt idx="3">
                  <c:v>2.7161991861278643</c:v>
                </c:pt>
                <c:pt idx="4">
                  <c:v>2.6918248379834147</c:v>
                </c:pt>
                <c:pt idx="5">
                  <c:v>2.6689173954086067</c:v>
                </c:pt>
                <c:pt idx="6">
                  <c:v>2.6462996729707844</c:v>
                </c:pt>
                <c:pt idx="7">
                  <c:v>2.6234623544771734</c:v>
                </c:pt>
                <c:pt idx="8">
                  <c:v>2.586988164531717</c:v>
                </c:pt>
                <c:pt idx="9">
                  <c:v>2.5481056501289685</c:v>
                </c:pt>
                <c:pt idx="10">
                  <c:v>2.5198088837769923</c:v>
                </c:pt>
                <c:pt idx="11">
                  <c:v>2.4996887103768617</c:v>
                </c:pt>
                <c:pt idx="12">
                  <c:v>2.4791786456568525</c:v>
                </c:pt>
                <c:pt idx="13">
                  <c:v>2.4606361990617476</c:v>
                </c:pt>
                <c:pt idx="14">
                  <c:v>2.4345901622349047</c:v>
                </c:pt>
                <c:pt idx="15">
                  <c:v>2.4038386447290891</c:v>
                </c:pt>
                <c:pt idx="16">
                  <c:v>2.3674453244607703</c:v>
                </c:pt>
                <c:pt idx="17">
                  <c:v>2.3222585974620613</c:v>
                </c:pt>
                <c:pt idx="18">
                  <c:v>2.2605984242663211</c:v>
                </c:pt>
                <c:pt idx="19">
                  <c:v>2.1884347630778986</c:v>
                </c:pt>
                <c:pt idx="20">
                  <c:v>2.121148802495779</c:v>
                </c:pt>
                <c:pt idx="21">
                  <c:v>2.0595464565454908</c:v>
                </c:pt>
                <c:pt idx="22">
                  <c:v>2.004229012100061</c:v>
                </c:pt>
                <c:pt idx="23">
                  <c:v>1.9523655621204017</c:v>
                </c:pt>
                <c:pt idx="24">
                  <c:v>1.9063562631766642</c:v>
                </c:pt>
                <c:pt idx="25">
                  <c:v>1.8748674883075862</c:v>
                </c:pt>
                <c:pt idx="26">
                  <c:v>1.8502764253570496</c:v>
                </c:pt>
                <c:pt idx="27">
                  <c:v>1.8256349426540206</c:v>
                </c:pt>
                <c:pt idx="28">
                  <c:v>1.8029934109745991</c:v>
                </c:pt>
                <c:pt idx="29">
                  <c:v>1.7800393224059452</c:v>
                </c:pt>
                <c:pt idx="30">
                  <c:v>1.756943474290215</c:v>
                </c:pt>
                <c:pt idx="31">
                  <c:v>1.7360787726828422</c:v>
                </c:pt>
                <c:pt idx="32">
                  <c:v>1.7167908579659434</c:v>
                </c:pt>
                <c:pt idx="33">
                  <c:v>1.696533219540068</c:v>
                </c:pt>
                <c:pt idx="34">
                  <c:v>1.6805322955165451</c:v>
                </c:pt>
                <c:pt idx="35">
                  <c:v>1.6638763149719471</c:v>
                </c:pt>
                <c:pt idx="36">
                  <c:v>1.64907344219967</c:v>
                </c:pt>
                <c:pt idx="37">
                  <c:v>1.6410041497220358</c:v>
                </c:pt>
                <c:pt idx="38">
                  <c:v>1.6344500554019918</c:v>
                </c:pt>
                <c:pt idx="39">
                  <c:v>1.6389977827440629</c:v>
                </c:pt>
                <c:pt idx="40">
                  <c:v>1.6522771287120483</c:v>
                </c:pt>
                <c:pt idx="41">
                  <c:v>1.6708769633961105</c:v>
                </c:pt>
                <c:pt idx="42">
                  <c:v>1.6907672893958547</c:v>
                </c:pt>
                <c:pt idx="43">
                  <c:v>1.7118972056610167</c:v>
                </c:pt>
                <c:pt idx="44">
                  <c:v>1.734460575394249</c:v>
                </c:pt>
                <c:pt idx="45">
                  <c:v>1.7560408310098612</c:v>
                </c:pt>
                <c:pt idx="46">
                  <c:v>1.77721845198255</c:v>
                </c:pt>
                <c:pt idx="47">
                  <c:v>1.7981703246726886</c:v>
                </c:pt>
                <c:pt idx="48">
                  <c:v>1.819154648832547</c:v>
                </c:pt>
                <c:pt idx="49">
                  <c:v>1.8368515131223342</c:v>
                </c:pt>
                <c:pt idx="50" formatCode="General">
                  <c:v>1.8498295456877418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B2-41C1-AC39-8461C6390693}"/>
            </c:ext>
          </c:extLst>
        </c:ser>
        <c:ser>
          <c:idx val="0"/>
          <c:order val="1"/>
          <c:tx>
            <c:strRef>
              <c:f>'graf 21-64 na 1 v 65+'!$A$3</c:f>
              <c:strCache>
                <c:ptCount val="1"/>
                <c:pt idx="0">
                  <c:v>Vysoká </c:v>
                </c:pt>
              </c:strCache>
            </c:strRef>
          </c:tx>
          <c:spPr>
            <a:ln w="34925" cap="rnd">
              <a:solidFill>
                <a:srgbClr val="0070C0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'graf 21-64 na 1 v 65+'!$B$2:$AZ$2</c:f>
              <c:numCache>
                <c:formatCode>General</c:formatCode>
                <c:ptCount val="5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  <c:pt idx="31">
                  <c:v>2052</c:v>
                </c:pt>
                <c:pt idx="32">
                  <c:v>2053</c:v>
                </c:pt>
                <c:pt idx="33">
                  <c:v>2054</c:v>
                </c:pt>
                <c:pt idx="34">
                  <c:v>2055</c:v>
                </c:pt>
                <c:pt idx="35">
                  <c:v>2056</c:v>
                </c:pt>
                <c:pt idx="36">
                  <c:v>2057</c:v>
                </c:pt>
                <c:pt idx="37">
                  <c:v>2058</c:v>
                </c:pt>
                <c:pt idx="38">
                  <c:v>2059</c:v>
                </c:pt>
                <c:pt idx="39">
                  <c:v>2060</c:v>
                </c:pt>
                <c:pt idx="40">
                  <c:v>2061</c:v>
                </c:pt>
                <c:pt idx="41">
                  <c:v>2062</c:v>
                </c:pt>
                <c:pt idx="42">
                  <c:v>2063</c:v>
                </c:pt>
                <c:pt idx="43">
                  <c:v>2064</c:v>
                </c:pt>
                <c:pt idx="44">
                  <c:v>2065</c:v>
                </c:pt>
                <c:pt idx="45">
                  <c:v>2066</c:v>
                </c:pt>
                <c:pt idx="46">
                  <c:v>2067</c:v>
                </c:pt>
                <c:pt idx="47">
                  <c:v>2068</c:v>
                </c:pt>
                <c:pt idx="48">
                  <c:v>2069</c:v>
                </c:pt>
                <c:pt idx="49">
                  <c:v>2070</c:v>
                </c:pt>
                <c:pt idx="50">
                  <c:v>2071</c:v>
                </c:pt>
              </c:numCache>
            </c:numRef>
          </c:cat>
          <c:val>
            <c:numRef>
              <c:f>'graf 21-64 na 1 v 65+'!$B$3:$AZ$3</c:f>
              <c:numCache>
                <c:formatCode>0.00</c:formatCode>
                <c:ptCount val="51"/>
                <c:pt idx="0">
                  <c:v>2.8903092309673903</c:v>
                </c:pt>
                <c:pt idx="1">
                  <c:v>2.8169068529160053</c:v>
                </c:pt>
                <c:pt idx="2">
                  <c:v>2.7568318562623548</c:v>
                </c:pt>
                <c:pt idx="3">
                  <c:v>2.7147158119349704</c:v>
                </c:pt>
                <c:pt idx="4">
                  <c:v>2.689541811652898</c:v>
                </c:pt>
                <c:pt idx="5">
                  <c:v>2.6656692877895525</c:v>
                </c:pt>
                <c:pt idx="6">
                  <c:v>2.6419285700271122</c:v>
                </c:pt>
                <c:pt idx="7">
                  <c:v>2.6178128818601212</c:v>
                </c:pt>
                <c:pt idx="8">
                  <c:v>2.5800585082037109</c:v>
                </c:pt>
                <c:pt idx="9">
                  <c:v>2.5398303915762184</c:v>
                </c:pt>
                <c:pt idx="10">
                  <c:v>2.5099712130866743</c:v>
                </c:pt>
                <c:pt idx="11">
                  <c:v>2.4880822876354358</c:v>
                </c:pt>
                <c:pt idx="12">
                  <c:v>2.4657191625497394</c:v>
                </c:pt>
                <c:pt idx="13">
                  <c:v>2.4452092877857416</c:v>
                </c:pt>
                <c:pt idx="14">
                  <c:v>2.4172933960961069</c:v>
                </c:pt>
                <c:pt idx="15">
                  <c:v>2.3847692171635715</c:v>
                </c:pt>
                <c:pt idx="16">
                  <c:v>2.3467645212491806</c:v>
                </c:pt>
                <c:pt idx="17">
                  <c:v>2.3002540331938541</c:v>
                </c:pt>
                <c:pt idx="18">
                  <c:v>2.237811835459603</c:v>
                </c:pt>
                <c:pt idx="19">
                  <c:v>2.1653067399830745</c:v>
                </c:pt>
                <c:pt idx="20">
                  <c:v>2.097705899182015</c:v>
                </c:pt>
                <c:pt idx="21">
                  <c:v>2.0357740638751283</c:v>
                </c:pt>
                <c:pt idx="22">
                  <c:v>1.9818243716196988</c:v>
                </c:pt>
                <c:pt idx="23">
                  <c:v>1.9312577729856835</c:v>
                </c:pt>
                <c:pt idx="24">
                  <c:v>1.8863817957282125</c:v>
                </c:pt>
                <c:pt idx="25">
                  <c:v>1.8555652939824123</c:v>
                </c:pt>
                <c:pt idx="26">
                  <c:v>1.8314201594482882</c:v>
                </c:pt>
                <c:pt idx="27">
                  <c:v>1.8072321756942298</c:v>
                </c:pt>
                <c:pt idx="28">
                  <c:v>1.7849667557004583</c:v>
                </c:pt>
                <c:pt idx="29">
                  <c:v>1.762381655877755</c:v>
                </c:pt>
                <c:pt idx="30">
                  <c:v>1.7396281366472282</c:v>
                </c:pt>
                <c:pt idx="31">
                  <c:v>1.7189641752195541</c:v>
                </c:pt>
                <c:pt idx="32">
                  <c:v>1.6997420716077392</c:v>
                </c:pt>
                <c:pt idx="33">
                  <c:v>1.679520690995872</c:v>
                </c:pt>
                <c:pt idx="34">
                  <c:v>1.6632774318303707</c:v>
                </c:pt>
                <c:pt idx="35">
                  <c:v>1.6463063590116052</c:v>
                </c:pt>
                <c:pt idx="36">
                  <c:v>1.6309871479118172</c:v>
                </c:pt>
                <c:pt idx="37">
                  <c:v>1.621934026577118</c:v>
                </c:pt>
                <c:pt idx="38">
                  <c:v>1.614178267643418</c:v>
                </c:pt>
                <c:pt idx="39">
                  <c:v>1.6167760266288094</c:v>
                </c:pt>
                <c:pt idx="40">
                  <c:v>1.627458378351335</c:v>
                </c:pt>
                <c:pt idx="41">
                  <c:v>1.6430197741184671</c:v>
                </c:pt>
                <c:pt idx="42">
                  <c:v>1.6597261665494545</c:v>
                </c:pt>
                <c:pt idx="43">
                  <c:v>1.6775855356517098</c:v>
                </c:pt>
                <c:pt idx="44">
                  <c:v>1.6968236812433719</c:v>
                </c:pt>
                <c:pt idx="45">
                  <c:v>1.715250258084086</c:v>
                </c:pt>
                <c:pt idx="46">
                  <c:v>1.7334725027143489</c:v>
                </c:pt>
                <c:pt idx="47">
                  <c:v>1.7517128200651426</c:v>
                </c:pt>
                <c:pt idx="48">
                  <c:v>1.7702662414272141</c:v>
                </c:pt>
                <c:pt idx="49">
                  <c:v>1.7861634289258117</c:v>
                </c:pt>
                <c:pt idx="50" formatCode="General">
                  <c:v>1.7981693251737667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B2-41C1-AC39-8461C6390693}"/>
            </c:ext>
          </c:extLst>
        </c:ser>
        <c:ser>
          <c:idx val="2"/>
          <c:order val="2"/>
          <c:tx>
            <c:strRef>
              <c:f>'graf 21-64 na 1 v 65+'!$A$5</c:f>
              <c:strCache>
                <c:ptCount val="1"/>
                <c:pt idx="0">
                  <c:v>Nízká</c:v>
                </c:pt>
              </c:strCache>
            </c:strRef>
          </c:tx>
          <c:spPr>
            <a:ln w="34925" cap="rnd">
              <a:solidFill>
                <a:schemeClr val="bg1">
                  <a:lumMod val="6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'graf 21-64 na 1 v 65+'!$B$2:$AZ$2</c:f>
              <c:numCache>
                <c:formatCode>General</c:formatCode>
                <c:ptCount val="5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  <c:pt idx="31">
                  <c:v>2052</c:v>
                </c:pt>
                <c:pt idx="32">
                  <c:v>2053</c:v>
                </c:pt>
                <c:pt idx="33">
                  <c:v>2054</c:v>
                </c:pt>
                <c:pt idx="34">
                  <c:v>2055</c:v>
                </c:pt>
                <c:pt idx="35">
                  <c:v>2056</c:v>
                </c:pt>
                <c:pt idx="36">
                  <c:v>2057</c:v>
                </c:pt>
                <c:pt idx="37">
                  <c:v>2058</c:v>
                </c:pt>
                <c:pt idx="38">
                  <c:v>2059</c:v>
                </c:pt>
                <c:pt idx="39">
                  <c:v>2060</c:v>
                </c:pt>
                <c:pt idx="40">
                  <c:v>2061</c:v>
                </c:pt>
                <c:pt idx="41">
                  <c:v>2062</c:v>
                </c:pt>
                <c:pt idx="42">
                  <c:v>2063</c:v>
                </c:pt>
                <c:pt idx="43">
                  <c:v>2064</c:v>
                </c:pt>
                <c:pt idx="44">
                  <c:v>2065</c:v>
                </c:pt>
                <c:pt idx="45">
                  <c:v>2066</c:v>
                </c:pt>
                <c:pt idx="46">
                  <c:v>2067</c:v>
                </c:pt>
                <c:pt idx="47">
                  <c:v>2068</c:v>
                </c:pt>
                <c:pt idx="48">
                  <c:v>2069</c:v>
                </c:pt>
                <c:pt idx="49">
                  <c:v>2070</c:v>
                </c:pt>
                <c:pt idx="50">
                  <c:v>2071</c:v>
                </c:pt>
              </c:numCache>
            </c:numRef>
          </c:cat>
          <c:val>
            <c:numRef>
              <c:f>'graf 21-64 na 1 v 65+'!$B$5:$AZ$5</c:f>
              <c:numCache>
                <c:formatCode>0.00</c:formatCode>
                <c:ptCount val="51"/>
                <c:pt idx="0">
                  <c:v>2.8903092309673903</c:v>
                </c:pt>
                <c:pt idx="1">
                  <c:v>2.818685324645839</c:v>
                </c:pt>
                <c:pt idx="2">
                  <c:v>2.7604130081121099</c:v>
                </c:pt>
                <c:pt idx="3">
                  <c:v>2.7202739947204</c:v>
                </c:pt>
                <c:pt idx="4">
                  <c:v>2.6974127114326993</c:v>
                </c:pt>
                <c:pt idx="5">
                  <c:v>2.6761345847208413</c:v>
                </c:pt>
                <c:pt idx="6">
                  <c:v>2.6552638008141338</c:v>
                </c:pt>
                <c:pt idx="7">
                  <c:v>2.6342880271825502</c:v>
                </c:pt>
                <c:pt idx="8">
                  <c:v>2.5995983064067034</c:v>
                </c:pt>
                <c:pt idx="9">
                  <c:v>2.5625158562684183</c:v>
                </c:pt>
                <c:pt idx="10">
                  <c:v>2.5362381153792808</c:v>
                </c:pt>
                <c:pt idx="11">
                  <c:v>2.518353270338439</c:v>
                </c:pt>
                <c:pt idx="12">
                  <c:v>2.5001467888982662</c:v>
                </c:pt>
                <c:pt idx="13">
                  <c:v>2.483996326085498</c:v>
                </c:pt>
                <c:pt idx="14">
                  <c:v>2.4601507952316775</c:v>
                </c:pt>
                <c:pt idx="15">
                  <c:v>2.4314113978396148</c:v>
                </c:pt>
                <c:pt idx="16">
                  <c:v>2.3967619221881362</c:v>
                </c:pt>
                <c:pt idx="17">
                  <c:v>2.3528840368044897</c:v>
                </c:pt>
                <c:pt idx="18">
                  <c:v>2.2917368553109037</c:v>
                </c:pt>
                <c:pt idx="19">
                  <c:v>2.2194369352112635</c:v>
                </c:pt>
                <c:pt idx="20">
                  <c:v>2.1519537242810651</c:v>
                </c:pt>
                <c:pt idx="21">
                  <c:v>2.0901532328644419</c:v>
                </c:pt>
                <c:pt idx="22">
                  <c:v>2.0319348355063771</c:v>
                </c:pt>
                <c:pt idx="23">
                  <c:v>1.9770645665416169</c:v>
                </c:pt>
                <c:pt idx="24">
                  <c:v>1.9280934469830795</c:v>
                </c:pt>
                <c:pt idx="25">
                  <c:v>1.8941390276270005</c:v>
                </c:pt>
                <c:pt idx="26">
                  <c:v>1.8672927943101627</c:v>
                </c:pt>
                <c:pt idx="27">
                  <c:v>1.8403374617143626</c:v>
                </c:pt>
                <c:pt idx="28">
                  <c:v>1.8154681008377254</c:v>
                </c:pt>
                <c:pt idx="29">
                  <c:v>1.790291818411246</c:v>
                </c:pt>
                <c:pt idx="30">
                  <c:v>1.7650034289882413</c:v>
                </c:pt>
                <c:pt idx="31">
                  <c:v>1.742117291481925</c:v>
                </c:pt>
                <c:pt idx="32">
                  <c:v>1.7209601017561242</c:v>
                </c:pt>
                <c:pt idx="33">
                  <c:v>1.6988375066947792</c:v>
                </c:pt>
                <c:pt idx="34">
                  <c:v>1.6812722329241476</c:v>
                </c:pt>
                <c:pt idx="35">
                  <c:v>1.6630523896518055</c:v>
                </c:pt>
                <c:pt idx="36">
                  <c:v>1.6468130240518213</c:v>
                </c:pt>
                <c:pt idx="37">
                  <c:v>1.6377207647396459</c:v>
                </c:pt>
                <c:pt idx="38">
                  <c:v>1.6301921257774996</c:v>
                </c:pt>
                <c:pt idx="39">
                  <c:v>1.6344882830846168</c:v>
                </c:pt>
                <c:pt idx="40">
                  <c:v>1.648130402745607</c:v>
                </c:pt>
                <c:pt idx="41">
                  <c:v>1.6674816140879309</c:v>
                </c:pt>
                <c:pt idx="42">
                  <c:v>1.6881904602013917</c:v>
                </c:pt>
                <c:pt idx="43">
                  <c:v>1.7101743092622703</c:v>
                </c:pt>
                <c:pt idx="44">
                  <c:v>1.7335931093953554</c:v>
                </c:pt>
                <c:pt idx="45">
                  <c:v>1.7557261330835734</c:v>
                </c:pt>
                <c:pt idx="46">
                  <c:v>1.7770993048210679</c:v>
                </c:pt>
                <c:pt idx="47">
                  <c:v>1.7978032154644232</c:v>
                </c:pt>
                <c:pt idx="48">
                  <c:v>1.8180144023419209</c:v>
                </c:pt>
                <c:pt idx="49">
                  <c:v>1.8339241235128285</c:v>
                </c:pt>
                <c:pt idx="50" formatCode="General">
                  <c:v>1.8438430321137524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CB2-41C1-AC39-8461C6390693}"/>
            </c:ext>
          </c:extLst>
        </c:ser>
        <c:ser>
          <c:idx val="3"/>
          <c:order val="3"/>
          <c:tx>
            <c:strRef>
              <c:f>'graf 21-64 na 1 v 65+'!$A$6</c:f>
              <c:strCache>
                <c:ptCount val="1"/>
                <c:pt idx="0">
                  <c:v>Střední bez migrace</c:v>
                </c:pt>
              </c:strCache>
            </c:strRef>
          </c:tx>
          <c:spPr>
            <a:ln w="34925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'graf 21-64 na 1 v 65+'!$B$2:$AZ$2</c:f>
              <c:numCache>
                <c:formatCode>General</c:formatCode>
                <c:ptCount val="5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  <c:pt idx="31">
                  <c:v>2052</c:v>
                </c:pt>
                <c:pt idx="32">
                  <c:v>2053</c:v>
                </c:pt>
                <c:pt idx="33">
                  <c:v>2054</c:v>
                </c:pt>
                <c:pt idx="34">
                  <c:v>2055</c:v>
                </c:pt>
                <c:pt idx="35">
                  <c:v>2056</c:v>
                </c:pt>
                <c:pt idx="36">
                  <c:v>2057</c:v>
                </c:pt>
                <c:pt idx="37">
                  <c:v>2058</c:v>
                </c:pt>
                <c:pt idx="38">
                  <c:v>2059</c:v>
                </c:pt>
                <c:pt idx="39">
                  <c:v>2060</c:v>
                </c:pt>
                <c:pt idx="40">
                  <c:v>2061</c:v>
                </c:pt>
                <c:pt idx="41">
                  <c:v>2062</c:v>
                </c:pt>
                <c:pt idx="42">
                  <c:v>2063</c:v>
                </c:pt>
                <c:pt idx="43">
                  <c:v>2064</c:v>
                </c:pt>
                <c:pt idx="44">
                  <c:v>2065</c:v>
                </c:pt>
                <c:pt idx="45">
                  <c:v>2066</c:v>
                </c:pt>
                <c:pt idx="46">
                  <c:v>2067</c:v>
                </c:pt>
                <c:pt idx="47">
                  <c:v>2068</c:v>
                </c:pt>
                <c:pt idx="48">
                  <c:v>2069</c:v>
                </c:pt>
                <c:pt idx="49">
                  <c:v>2070</c:v>
                </c:pt>
                <c:pt idx="50">
                  <c:v>2071</c:v>
                </c:pt>
              </c:numCache>
            </c:numRef>
          </c:cat>
          <c:val>
            <c:numRef>
              <c:f>'graf 21-64 na 1 v 65+'!$B$6:$AZ$6</c:f>
              <c:numCache>
                <c:formatCode>0.00</c:formatCode>
                <c:ptCount val="51"/>
                <c:pt idx="0">
                  <c:v>2.8903092309673903</c:v>
                </c:pt>
                <c:pt idx="1">
                  <c:v>2.8093133431770361</c:v>
                </c:pt>
                <c:pt idx="2">
                  <c:v>2.7417039376187518</c:v>
                </c:pt>
                <c:pt idx="3">
                  <c:v>2.6921216282273206</c:v>
                </c:pt>
                <c:pt idx="4">
                  <c:v>2.6595588568598654</c:v>
                </c:pt>
                <c:pt idx="5">
                  <c:v>2.6284487823459113</c:v>
                </c:pt>
                <c:pt idx="6">
                  <c:v>2.5976671443650154</c:v>
                </c:pt>
                <c:pt idx="7">
                  <c:v>2.5667544624525505</c:v>
                </c:pt>
                <c:pt idx="8">
                  <c:v>2.5225820343172787</c:v>
                </c:pt>
                <c:pt idx="9">
                  <c:v>2.4762530081276308</c:v>
                </c:pt>
                <c:pt idx="10">
                  <c:v>2.4404808537932277</c:v>
                </c:pt>
                <c:pt idx="11">
                  <c:v>2.4128519406497073</c:v>
                </c:pt>
                <c:pt idx="12">
                  <c:v>2.3848766969948767</c:v>
                </c:pt>
                <c:pt idx="13">
                  <c:v>2.3589519977566442</c:v>
                </c:pt>
                <c:pt idx="14">
                  <c:v>2.3258561270122442</c:v>
                </c:pt>
                <c:pt idx="15">
                  <c:v>2.2884029150632461</c:v>
                </c:pt>
                <c:pt idx="16">
                  <c:v>2.2456955444640405</c:v>
                </c:pt>
                <c:pt idx="17">
                  <c:v>2.1947386215243676</c:v>
                </c:pt>
                <c:pt idx="18">
                  <c:v>2.1281601087516142</c:v>
                </c:pt>
                <c:pt idx="19">
                  <c:v>2.0517353975631032</c:v>
                </c:pt>
                <c:pt idx="20">
                  <c:v>1.9802118594005622</c:v>
                </c:pt>
                <c:pt idx="21">
                  <c:v>1.914247318959553</c:v>
                </c:pt>
                <c:pt idx="22">
                  <c:v>1.8544025904834422</c:v>
                </c:pt>
                <c:pt idx="23">
                  <c:v>1.7980202499988012</c:v>
                </c:pt>
                <c:pt idx="24">
                  <c:v>1.7473609264356105</c:v>
                </c:pt>
                <c:pt idx="25">
                  <c:v>1.7106413838949484</c:v>
                </c:pt>
                <c:pt idx="26">
                  <c:v>1.6805490874355742</c:v>
                </c:pt>
                <c:pt idx="27">
                  <c:v>1.6504778947170313</c:v>
                </c:pt>
                <c:pt idx="28">
                  <c:v>1.6223907388515679</c:v>
                </c:pt>
                <c:pt idx="29">
                  <c:v>1.5941188228498377</c:v>
                </c:pt>
                <c:pt idx="30">
                  <c:v>1.5658574931066784</c:v>
                </c:pt>
                <c:pt idx="31">
                  <c:v>1.5398839714726895</c:v>
                </c:pt>
                <c:pt idx="32">
                  <c:v>1.5156241216296971</c:v>
                </c:pt>
                <c:pt idx="33">
                  <c:v>1.4907322233863081</c:v>
                </c:pt>
                <c:pt idx="34">
                  <c:v>1.4701918790371142</c:v>
                </c:pt>
                <c:pt idx="35">
                  <c:v>1.4494475583858852</c:v>
                </c:pt>
                <c:pt idx="36">
                  <c:v>1.4309276722432698</c:v>
                </c:pt>
                <c:pt idx="37">
                  <c:v>1.4192840212220823</c:v>
                </c:pt>
                <c:pt idx="38">
                  <c:v>1.4096590936813032</c:v>
                </c:pt>
                <c:pt idx="39">
                  <c:v>1.4111565678531905</c:v>
                </c:pt>
                <c:pt idx="40">
                  <c:v>1.4216200160150891</c:v>
                </c:pt>
                <c:pt idx="41">
                  <c:v>1.4378871691098247</c:v>
                </c:pt>
                <c:pt idx="42">
                  <c:v>1.4561622491593691</c:v>
                </c:pt>
                <c:pt idx="43">
                  <c:v>1.4763956854465803</c:v>
                </c:pt>
                <c:pt idx="44">
                  <c:v>1.4987547523552163</c:v>
                </c:pt>
                <c:pt idx="45">
                  <c:v>1.5208574569308313</c:v>
                </c:pt>
                <c:pt idx="46">
                  <c:v>1.5431673279314015</c:v>
                </c:pt>
                <c:pt idx="47">
                  <c:v>1.5657529922731466</c:v>
                </c:pt>
                <c:pt idx="48">
                  <c:v>1.5887861423674188</c:v>
                </c:pt>
                <c:pt idx="49">
                  <c:v>1.6088592863348226</c:v>
                </c:pt>
                <c:pt idx="50" formatCode="General">
                  <c:v>1.6243798406015317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CB2-41C1-AC39-8461C63906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8410888"/>
        <c:axId val="598411544"/>
      </c:lineChart>
      <c:catAx>
        <c:axId val="598410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598411544"/>
        <c:crosses val="autoZero"/>
        <c:auto val="1"/>
        <c:lblAlgn val="ctr"/>
        <c:lblOffset val="100"/>
        <c:tickLblSkip val="10"/>
        <c:noMultiLvlLbl val="0"/>
      </c:catAx>
      <c:valAx>
        <c:axId val="598411544"/>
        <c:scaling>
          <c:orientation val="minMax"/>
          <c:max val="3.2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cs-CZ"/>
                  <a:t>P</a:t>
                </a:r>
                <a:r>
                  <a:rPr lang="en-US"/>
                  <a:t>očet osob</a:t>
                </a:r>
              </a:p>
            </c:rich>
          </c:tx>
          <c:layout>
            <c:manualLayout>
              <c:xMode val="edge"/>
              <c:yMode val="edge"/>
              <c:x val="5.8315369544253703E-3"/>
              <c:y val="0.379828650511648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598410888"/>
        <c:crosses val="autoZero"/>
        <c:crossBetween val="midCat"/>
        <c:majorUnit val="0.25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753307910329587"/>
          <c:y val="0.13973155035701551"/>
          <c:w val="0.17654031895548392"/>
          <c:h val="0.789516066715199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 sz="1400" dirty="0"/>
              <a:t>Reálná</a:t>
            </a:r>
            <a:r>
              <a:rPr lang="cs-CZ" sz="1400" baseline="0" dirty="0"/>
              <a:t> konvergence produktu na pracovníka</a:t>
            </a:r>
            <a:endParaRPr lang="cs-CZ" sz="1400" dirty="0"/>
          </a:p>
        </c:rich>
      </c:tx>
      <c:layout>
        <c:manualLayout>
          <c:xMode val="edge"/>
          <c:yMode val="edge"/>
          <c:x val="0.23065113988635708"/>
          <c:y val="3.778636186064806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0000747836565257"/>
          <c:y val="0.11657717447867466"/>
          <c:w val="0.62186942209165652"/>
          <c:h val="0.79971324019243073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'AUT CZE_2021'!$B$11</c:f>
              <c:strCache>
                <c:ptCount val="1"/>
                <c:pt idx="0">
                  <c:v>simulace</c:v>
                </c:pt>
              </c:strCache>
            </c:strRef>
          </c:tx>
          <c:spPr>
            <a:solidFill>
              <a:schemeClr val="bg1">
                <a:lumMod val="85000"/>
                <a:alpha val="30000"/>
              </a:schemeClr>
            </a:solidFill>
            <a:ln>
              <a:noFill/>
            </a:ln>
            <a:effectLst/>
          </c:spPr>
          <c:invertIfNegative val="0"/>
          <c:cat>
            <c:numRef>
              <c:f>'AUT CZE_2021'!$E$7:$CB$7</c:f>
              <c:numCache>
                <c:formatCode>General</c:formatCode>
                <c:ptCount val="7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  <c:pt idx="29">
                  <c:v>2024</c:v>
                </c:pt>
                <c:pt idx="30">
                  <c:v>2025</c:v>
                </c:pt>
                <c:pt idx="31">
                  <c:v>2026</c:v>
                </c:pt>
                <c:pt idx="32">
                  <c:v>2027</c:v>
                </c:pt>
                <c:pt idx="33">
                  <c:v>2028</c:v>
                </c:pt>
                <c:pt idx="34">
                  <c:v>2029</c:v>
                </c:pt>
                <c:pt idx="35">
                  <c:v>2030</c:v>
                </c:pt>
                <c:pt idx="36">
                  <c:v>2031</c:v>
                </c:pt>
                <c:pt idx="37">
                  <c:v>2032</c:v>
                </c:pt>
                <c:pt idx="38">
                  <c:v>2033</c:v>
                </c:pt>
                <c:pt idx="39">
                  <c:v>2034</c:v>
                </c:pt>
                <c:pt idx="40">
                  <c:v>2035</c:v>
                </c:pt>
                <c:pt idx="41">
                  <c:v>2036</c:v>
                </c:pt>
                <c:pt idx="42">
                  <c:v>2037</c:v>
                </c:pt>
                <c:pt idx="43">
                  <c:v>2038</c:v>
                </c:pt>
                <c:pt idx="44">
                  <c:v>2039</c:v>
                </c:pt>
                <c:pt idx="45">
                  <c:v>2040</c:v>
                </c:pt>
                <c:pt idx="46">
                  <c:v>2041</c:v>
                </c:pt>
                <c:pt idx="47">
                  <c:v>2042</c:v>
                </c:pt>
                <c:pt idx="48">
                  <c:v>2043</c:v>
                </c:pt>
                <c:pt idx="49">
                  <c:v>2044</c:v>
                </c:pt>
                <c:pt idx="50">
                  <c:v>2045</c:v>
                </c:pt>
                <c:pt idx="51">
                  <c:v>2046</c:v>
                </c:pt>
                <c:pt idx="52">
                  <c:v>2047</c:v>
                </c:pt>
                <c:pt idx="53">
                  <c:v>2048</c:v>
                </c:pt>
                <c:pt idx="54">
                  <c:v>2049</c:v>
                </c:pt>
                <c:pt idx="55">
                  <c:v>2050</c:v>
                </c:pt>
                <c:pt idx="56">
                  <c:v>2051</c:v>
                </c:pt>
                <c:pt idx="57">
                  <c:v>2052</c:v>
                </c:pt>
                <c:pt idx="58">
                  <c:v>2053</c:v>
                </c:pt>
                <c:pt idx="59">
                  <c:v>2054</c:v>
                </c:pt>
                <c:pt idx="60">
                  <c:v>2055</c:v>
                </c:pt>
                <c:pt idx="61">
                  <c:v>2056</c:v>
                </c:pt>
                <c:pt idx="62">
                  <c:v>2057</c:v>
                </c:pt>
                <c:pt idx="63">
                  <c:v>2058</c:v>
                </c:pt>
                <c:pt idx="64">
                  <c:v>2059</c:v>
                </c:pt>
                <c:pt idx="65">
                  <c:v>2060</c:v>
                </c:pt>
                <c:pt idx="66">
                  <c:v>2061</c:v>
                </c:pt>
                <c:pt idx="67">
                  <c:v>2062</c:v>
                </c:pt>
                <c:pt idx="68">
                  <c:v>2063</c:v>
                </c:pt>
                <c:pt idx="69">
                  <c:v>2064</c:v>
                </c:pt>
                <c:pt idx="70">
                  <c:v>2065</c:v>
                </c:pt>
                <c:pt idx="71">
                  <c:v>2066</c:v>
                </c:pt>
                <c:pt idx="72">
                  <c:v>2067</c:v>
                </c:pt>
                <c:pt idx="73">
                  <c:v>2068</c:v>
                </c:pt>
                <c:pt idx="74">
                  <c:v>2069</c:v>
                </c:pt>
                <c:pt idx="75">
                  <c:v>2070</c:v>
                </c:pt>
              </c:numCache>
            </c:numRef>
          </c:cat>
          <c:val>
            <c:numRef>
              <c:f>'AUT CZE_2021'!$E$11:$CB$11</c:f>
              <c:numCache>
                <c:formatCode>General</c:formatCode>
                <c:ptCount val="76"/>
                <c:pt idx="26" formatCode="0.00">
                  <c:v>240</c:v>
                </c:pt>
                <c:pt idx="27" formatCode="0.00">
                  <c:v>240</c:v>
                </c:pt>
                <c:pt idx="28" formatCode="0.00">
                  <c:v>240</c:v>
                </c:pt>
                <c:pt idx="29" formatCode="0.00">
                  <c:v>240</c:v>
                </c:pt>
                <c:pt idx="30" formatCode="0.00">
                  <c:v>240</c:v>
                </c:pt>
                <c:pt idx="31" formatCode="0.00">
                  <c:v>240</c:v>
                </c:pt>
                <c:pt idx="32" formatCode="0.00">
                  <c:v>240</c:v>
                </c:pt>
                <c:pt idx="33" formatCode="0.00">
                  <c:v>240</c:v>
                </c:pt>
                <c:pt idx="34" formatCode="0.00">
                  <c:v>240</c:v>
                </c:pt>
                <c:pt idx="35" formatCode="0.00">
                  <c:v>240</c:v>
                </c:pt>
                <c:pt idx="36" formatCode="0.00">
                  <c:v>240</c:v>
                </c:pt>
                <c:pt idx="37" formatCode="0.00">
                  <c:v>240</c:v>
                </c:pt>
                <c:pt idx="38" formatCode="0.00">
                  <c:v>240</c:v>
                </c:pt>
                <c:pt idx="39" formatCode="0.00">
                  <c:v>240</c:v>
                </c:pt>
                <c:pt idx="40" formatCode="0.00">
                  <c:v>240</c:v>
                </c:pt>
                <c:pt idx="41" formatCode="0.00">
                  <c:v>240</c:v>
                </c:pt>
                <c:pt idx="42" formatCode="0.00">
                  <c:v>240</c:v>
                </c:pt>
                <c:pt idx="43" formatCode="0.00">
                  <c:v>240</c:v>
                </c:pt>
                <c:pt idx="44" formatCode="0.00">
                  <c:v>240</c:v>
                </c:pt>
                <c:pt idx="45" formatCode="0.00">
                  <c:v>240</c:v>
                </c:pt>
                <c:pt idx="46" formatCode="0.00">
                  <c:v>240</c:v>
                </c:pt>
                <c:pt idx="47" formatCode="0.00">
                  <c:v>240</c:v>
                </c:pt>
                <c:pt idx="48" formatCode="0.00">
                  <c:v>240</c:v>
                </c:pt>
                <c:pt idx="49" formatCode="0.00">
                  <c:v>240</c:v>
                </c:pt>
                <c:pt idx="50" formatCode="0.00">
                  <c:v>240</c:v>
                </c:pt>
                <c:pt idx="51" formatCode="0.00">
                  <c:v>240</c:v>
                </c:pt>
                <c:pt idx="52" formatCode="0.00">
                  <c:v>240</c:v>
                </c:pt>
                <c:pt idx="53" formatCode="0.00">
                  <c:v>240</c:v>
                </c:pt>
                <c:pt idx="54" formatCode="0.00">
                  <c:v>240</c:v>
                </c:pt>
                <c:pt idx="55" formatCode="0.00">
                  <c:v>240</c:v>
                </c:pt>
                <c:pt idx="56" formatCode="0.00">
                  <c:v>240</c:v>
                </c:pt>
                <c:pt idx="57" formatCode="0.00">
                  <c:v>240</c:v>
                </c:pt>
                <c:pt idx="58" formatCode="0.00">
                  <c:v>240</c:v>
                </c:pt>
                <c:pt idx="59" formatCode="0.00">
                  <c:v>240</c:v>
                </c:pt>
                <c:pt idx="60" formatCode="0.00">
                  <c:v>240</c:v>
                </c:pt>
                <c:pt idx="61" formatCode="0.00">
                  <c:v>240</c:v>
                </c:pt>
                <c:pt idx="62" formatCode="0.00">
                  <c:v>240</c:v>
                </c:pt>
                <c:pt idx="63" formatCode="0.00">
                  <c:v>240</c:v>
                </c:pt>
                <c:pt idx="64" formatCode="0.00">
                  <c:v>240</c:v>
                </c:pt>
                <c:pt idx="65" formatCode="0.00">
                  <c:v>240</c:v>
                </c:pt>
                <c:pt idx="66" formatCode="0.00">
                  <c:v>240</c:v>
                </c:pt>
                <c:pt idx="67" formatCode="0.00">
                  <c:v>240</c:v>
                </c:pt>
                <c:pt idx="68" formatCode="0.00">
                  <c:v>240</c:v>
                </c:pt>
                <c:pt idx="69" formatCode="0.00">
                  <c:v>240</c:v>
                </c:pt>
                <c:pt idx="70" formatCode="0.00">
                  <c:v>240</c:v>
                </c:pt>
                <c:pt idx="71" formatCode="0.00">
                  <c:v>240</c:v>
                </c:pt>
                <c:pt idx="72" formatCode="0.00">
                  <c:v>240</c:v>
                </c:pt>
                <c:pt idx="73" formatCode="0.00">
                  <c:v>240</c:v>
                </c:pt>
                <c:pt idx="74" formatCode="0.00">
                  <c:v>240</c:v>
                </c:pt>
                <c:pt idx="75" formatCode="0.00">
                  <c:v>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9B-4651-9512-73DD36973D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18111600"/>
        <c:axId val="318111984"/>
      </c:barChart>
      <c:lineChart>
        <c:grouping val="standard"/>
        <c:varyColors val="0"/>
        <c:ser>
          <c:idx val="0"/>
          <c:order val="0"/>
          <c:tx>
            <c:strRef>
              <c:f>'AUT CZE_2021'!$B$8</c:f>
              <c:strCache>
                <c:ptCount val="1"/>
                <c:pt idx="0">
                  <c:v>Rakousko (levá osa)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'AUT CZE_2021'!$F$7:$CC$7</c:f>
              <c:numCache>
                <c:formatCode>General</c:formatCode>
                <c:ptCount val="7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  <c:pt idx="27">
                  <c:v>2023</c:v>
                </c:pt>
                <c:pt idx="28">
                  <c:v>2024</c:v>
                </c:pt>
                <c:pt idx="29">
                  <c:v>2025</c:v>
                </c:pt>
                <c:pt idx="30">
                  <c:v>2026</c:v>
                </c:pt>
                <c:pt idx="31">
                  <c:v>2027</c:v>
                </c:pt>
                <c:pt idx="32">
                  <c:v>2028</c:v>
                </c:pt>
                <c:pt idx="33">
                  <c:v>2029</c:v>
                </c:pt>
                <c:pt idx="34">
                  <c:v>2030</c:v>
                </c:pt>
                <c:pt idx="35">
                  <c:v>2031</c:v>
                </c:pt>
                <c:pt idx="36">
                  <c:v>2032</c:v>
                </c:pt>
                <c:pt idx="37">
                  <c:v>2033</c:v>
                </c:pt>
                <c:pt idx="38">
                  <c:v>2034</c:v>
                </c:pt>
                <c:pt idx="39">
                  <c:v>2035</c:v>
                </c:pt>
                <c:pt idx="40">
                  <c:v>2036</c:v>
                </c:pt>
                <c:pt idx="41">
                  <c:v>2037</c:v>
                </c:pt>
                <c:pt idx="42">
                  <c:v>2038</c:v>
                </c:pt>
                <c:pt idx="43">
                  <c:v>2039</c:v>
                </c:pt>
                <c:pt idx="44">
                  <c:v>2040</c:v>
                </c:pt>
                <c:pt idx="45">
                  <c:v>2041</c:v>
                </c:pt>
                <c:pt idx="46">
                  <c:v>2042</c:v>
                </c:pt>
                <c:pt idx="47">
                  <c:v>2043</c:v>
                </c:pt>
                <c:pt idx="48">
                  <c:v>2044</c:v>
                </c:pt>
                <c:pt idx="49">
                  <c:v>2045</c:v>
                </c:pt>
                <c:pt idx="50">
                  <c:v>2046</c:v>
                </c:pt>
                <c:pt idx="51">
                  <c:v>2047</c:v>
                </c:pt>
                <c:pt idx="52">
                  <c:v>2048</c:v>
                </c:pt>
                <c:pt idx="53">
                  <c:v>2049</c:v>
                </c:pt>
                <c:pt idx="54">
                  <c:v>2050</c:v>
                </c:pt>
                <c:pt idx="55">
                  <c:v>2051</c:v>
                </c:pt>
                <c:pt idx="56">
                  <c:v>2052</c:v>
                </c:pt>
                <c:pt idx="57">
                  <c:v>2053</c:v>
                </c:pt>
                <c:pt idx="58">
                  <c:v>2054</c:v>
                </c:pt>
                <c:pt idx="59">
                  <c:v>2055</c:v>
                </c:pt>
                <c:pt idx="60">
                  <c:v>2056</c:v>
                </c:pt>
                <c:pt idx="61">
                  <c:v>2057</c:v>
                </c:pt>
                <c:pt idx="62">
                  <c:v>2058</c:v>
                </c:pt>
                <c:pt idx="63">
                  <c:v>2059</c:v>
                </c:pt>
                <c:pt idx="64">
                  <c:v>2060</c:v>
                </c:pt>
                <c:pt idx="65">
                  <c:v>2061</c:v>
                </c:pt>
                <c:pt idx="66">
                  <c:v>2062</c:v>
                </c:pt>
                <c:pt idx="67">
                  <c:v>2063</c:v>
                </c:pt>
                <c:pt idx="68">
                  <c:v>2064</c:v>
                </c:pt>
                <c:pt idx="69">
                  <c:v>2065</c:v>
                </c:pt>
                <c:pt idx="70">
                  <c:v>2066</c:v>
                </c:pt>
                <c:pt idx="71">
                  <c:v>2067</c:v>
                </c:pt>
                <c:pt idx="72">
                  <c:v>2068</c:v>
                </c:pt>
                <c:pt idx="73">
                  <c:v>2069</c:v>
                </c:pt>
                <c:pt idx="74">
                  <c:v>2070</c:v>
                </c:pt>
                <c:pt idx="75">
                  <c:v>2071</c:v>
                </c:pt>
              </c:numCache>
            </c:numRef>
          </c:cat>
          <c:val>
            <c:numRef>
              <c:f>'AUT CZE_2021'!$F$8:$CC$8</c:f>
              <c:numCache>
                <c:formatCode>0.00</c:formatCode>
                <c:ptCount val="76"/>
                <c:pt idx="0">
                  <c:v>92.108412071950838</c:v>
                </c:pt>
                <c:pt idx="1">
                  <c:v>93.354213637076683</c:v>
                </c:pt>
                <c:pt idx="2">
                  <c:v>95.728308631818251</c:v>
                </c:pt>
                <c:pt idx="3">
                  <c:v>97.651218095078747</c:v>
                </c:pt>
                <c:pt idx="4">
                  <c:v>100</c:v>
                </c:pt>
                <c:pt idx="5">
                  <c:v>100.54341042407862</c:v>
                </c:pt>
                <c:pt idx="6">
                  <c:v>102.30185884435008</c:v>
                </c:pt>
                <c:pt idx="7">
                  <c:v>102.59567107884122</c:v>
                </c:pt>
                <c:pt idx="8">
                  <c:v>104.74654006046669</c:v>
                </c:pt>
                <c:pt idx="9">
                  <c:v>105.82287286951752</c:v>
                </c:pt>
                <c:pt idx="10">
                  <c:v>107.59364326197507</c:v>
                </c:pt>
                <c:pt idx="11">
                  <c:v>109.60160402601451</c:v>
                </c:pt>
                <c:pt idx="12">
                  <c:v>109.12458460617115</c:v>
                </c:pt>
                <c:pt idx="13">
                  <c:v>105.57495709201558</c:v>
                </c:pt>
                <c:pt idx="14">
                  <c:v>106.70880663221112</c:v>
                </c:pt>
                <c:pt idx="15">
                  <c:v>108.14568475427589</c:v>
                </c:pt>
                <c:pt idx="16">
                  <c:v>107.76274794438106</c:v>
                </c:pt>
                <c:pt idx="17">
                  <c:v>107.41703324101279</c:v>
                </c:pt>
                <c:pt idx="18">
                  <c:v>107.10874887418298</c:v>
                </c:pt>
                <c:pt idx="19">
                  <c:v>107.54804581947572</c:v>
                </c:pt>
                <c:pt idx="20">
                  <c:v>108.27806152752983</c:v>
                </c:pt>
                <c:pt idx="21">
                  <c:v>109.08646160620303</c:v>
                </c:pt>
                <c:pt idx="22">
                  <c:v>110.02225595273572</c:v>
                </c:pt>
                <c:pt idx="23">
                  <c:v>110.32406355449353</c:v>
                </c:pt>
                <c:pt idx="24">
                  <c:v>105.69045288520481</c:v>
                </c:pt>
                <c:pt idx="25">
                  <c:v>107.27580967848287</c:v>
                </c:pt>
                <c:pt idx="26">
                  <c:v>108.8849468236601</c:v>
                </c:pt>
                <c:pt idx="27">
                  <c:v>110.51822102601498</c:v>
                </c:pt>
                <c:pt idx="28">
                  <c:v>112.1759943414052</c:v>
                </c:pt>
                <c:pt idx="29">
                  <c:v>113.85863425652627</c:v>
                </c:pt>
                <c:pt idx="30">
                  <c:v>115.56651377037416</c:v>
                </c:pt>
                <c:pt idx="31">
                  <c:v>117.30001147692977</c:v>
                </c:pt>
                <c:pt idx="32">
                  <c:v>119.0595116490837</c:v>
                </c:pt>
                <c:pt idx="33">
                  <c:v>120.84540432381995</c:v>
                </c:pt>
                <c:pt idx="34">
                  <c:v>122.65808538867724</c:v>
                </c:pt>
                <c:pt idx="35">
                  <c:v>124.49795666950737</c:v>
                </c:pt>
                <c:pt idx="36">
                  <c:v>126.36542601954997</c:v>
                </c:pt>
                <c:pt idx="37">
                  <c:v>128.26090740984321</c:v>
                </c:pt>
                <c:pt idx="38">
                  <c:v>130.18482102099082</c:v>
                </c:pt>
                <c:pt idx="39">
                  <c:v>132.13759333630568</c:v>
                </c:pt>
                <c:pt idx="40">
                  <c:v>134.11965723635026</c:v>
                </c:pt>
                <c:pt idx="41">
                  <c:v>136.13145209489551</c:v>
                </c:pt>
                <c:pt idx="42">
                  <c:v>138.17342387631894</c:v>
                </c:pt>
                <c:pt idx="43">
                  <c:v>140.2460252344637</c:v>
                </c:pt>
                <c:pt idx="44">
                  <c:v>142.34971561298067</c:v>
                </c:pt>
                <c:pt idx="45">
                  <c:v>144.48496134717539</c:v>
                </c:pt>
                <c:pt idx="46">
                  <c:v>146.65223576738302</c:v>
                </c:pt>
                <c:pt idx="47">
                  <c:v>148.85201930389374</c:v>
                </c:pt>
                <c:pt idx="48">
                  <c:v>151.08479959345212</c:v>
                </c:pt>
                <c:pt idx="49">
                  <c:v>153.35107158735389</c:v>
                </c:pt>
                <c:pt idx="50">
                  <c:v>155.65133766116418</c:v>
                </c:pt>
                <c:pt idx="51">
                  <c:v>157.98610772608163</c:v>
                </c:pt>
                <c:pt idx="52">
                  <c:v>160.35589934197287</c:v>
                </c:pt>
                <c:pt idx="53">
                  <c:v>162.76123783210244</c:v>
                </c:pt>
                <c:pt idx="54">
                  <c:v>165.20265639958396</c:v>
                </c:pt>
                <c:pt idx="55">
                  <c:v>167.68069624557771</c:v>
                </c:pt>
                <c:pt idx="56">
                  <c:v>170.19590668926136</c:v>
                </c:pt>
                <c:pt idx="57">
                  <c:v>172.7488452896003</c:v>
                </c:pt>
                <c:pt idx="58">
                  <c:v>175.34007796894429</c:v>
                </c:pt>
                <c:pt idx="59">
                  <c:v>177.97017913847844</c:v>
                </c:pt>
                <c:pt idx="60">
                  <c:v>180.6397318255556</c:v>
                </c:pt>
                <c:pt idx="61">
                  <c:v>183.34932780293892</c:v>
                </c:pt>
                <c:pt idx="62">
                  <c:v>186.09956771998296</c:v>
                </c:pt>
                <c:pt idx="63">
                  <c:v>188.8910612357827</c:v>
                </c:pt>
                <c:pt idx="64">
                  <c:v>191.72442715431941</c:v>
                </c:pt>
                <c:pt idx="65">
                  <c:v>194.60029356163417</c:v>
                </c:pt>
                <c:pt idx="66">
                  <c:v>197.51929796505866</c:v>
                </c:pt>
                <c:pt idx="67">
                  <c:v>200.48208743453452</c:v>
                </c:pt>
                <c:pt idx="68">
                  <c:v>203.4893187460525</c:v>
                </c:pt>
                <c:pt idx="69">
                  <c:v>206.54165852724327</c:v>
                </c:pt>
                <c:pt idx="70">
                  <c:v>209.63978340515189</c:v>
                </c:pt>
                <c:pt idx="71">
                  <c:v>212.78438015622916</c:v>
                </c:pt>
                <c:pt idx="72">
                  <c:v>215.97614585857258</c:v>
                </c:pt>
                <c:pt idx="73">
                  <c:v>219.21578804645114</c:v>
                </c:pt>
                <c:pt idx="74">
                  <c:v>222.5040248671479</c:v>
                </c:pt>
                <c:pt idx="75">
                  <c:v>225.84158524015507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79B-4651-9512-73DD36973DC7}"/>
            </c:ext>
          </c:extLst>
        </c:ser>
        <c:ser>
          <c:idx val="1"/>
          <c:order val="1"/>
          <c:tx>
            <c:strRef>
              <c:f>'AUT CZE_2021'!$B$9</c:f>
              <c:strCache>
                <c:ptCount val="1"/>
                <c:pt idx="0">
                  <c:v>Česká republika (levá osa)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'AUT CZE_2021'!$F$7:$CC$7</c:f>
              <c:numCache>
                <c:formatCode>General</c:formatCode>
                <c:ptCount val="7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  <c:pt idx="27">
                  <c:v>2023</c:v>
                </c:pt>
                <c:pt idx="28">
                  <c:v>2024</c:v>
                </c:pt>
                <c:pt idx="29">
                  <c:v>2025</c:v>
                </c:pt>
                <c:pt idx="30">
                  <c:v>2026</c:v>
                </c:pt>
                <c:pt idx="31">
                  <c:v>2027</c:v>
                </c:pt>
                <c:pt idx="32">
                  <c:v>2028</c:v>
                </c:pt>
                <c:pt idx="33">
                  <c:v>2029</c:v>
                </c:pt>
                <c:pt idx="34">
                  <c:v>2030</c:v>
                </c:pt>
                <c:pt idx="35">
                  <c:v>2031</c:v>
                </c:pt>
                <c:pt idx="36">
                  <c:v>2032</c:v>
                </c:pt>
                <c:pt idx="37">
                  <c:v>2033</c:v>
                </c:pt>
                <c:pt idx="38">
                  <c:v>2034</c:v>
                </c:pt>
                <c:pt idx="39">
                  <c:v>2035</c:v>
                </c:pt>
                <c:pt idx="40">
                  <c:v>2036</c:v>
                </c:pt>
                <c:pt idx="41">
                  <c:v>2037</c:v>
                </c:pt>
                <c:pt idx="42">
                  <c:v>2038</c:v>
                </c:pt>
                <c:pt idx="43">
                  <c:v>2039</c:v>
                </c:pt>
                <c:pt idx="44">
                  <c:v>2040</c:v>
                </c:pt>
                <c:pt idx="45">
                  <c:v>2041</c:v>
                </c:pt>
                <c:pt idx="46">
                  <c:v>2042</c:v>
                </c:pt>
                <c:pt idx="47">
                  <c:v>2043</c:v>
                </c:pt>
                <c:pt idx="48">
                  <c:v>2044</c:v>
                </c:pt>
                <c:pt idx="49">
                  <c:v>2045</c:v>
                </c:pt>
                <c:pt idx="50">
                  <c:v>2046</c:v>
                </c:pt>
                <c:pt idx="51">
                  <c:v>2047</c:v>
                </c:pt>
                <c:pt idx="52">
                  <c:v>2048</c:v>
                </c:pt>
                <c:pt idx="53">
                  <c:v>2049</c:v>
                </c:pt>
                <c:pt idx="54">
                  <c:v>2050</c:v>
                </c:pt>
                <c:pt idx="55">
                  <c:v>2051</c:v>
                </c:pt>
                <c:pt idx="56">
                  <c:v>2052</c:v>
                </c:pt>
                <c:pt idx="57">
                  <c:v>2053</c:v>
                </c:pt>
                <c:pt idx="58">
                  <c:v>2054</c:v>
                </c:pt>
                <c:pt idx="59">
                  <c:v>2055</c:v>
                </c:pt>
                <c:pt idx="60">
                  <c:v>2056</c:v>
                </c:pt>
                <c:pt idx="61">
                  <c:v>2057</c:v>
                </c:pt>
                <c:pt idx="62">
                  <c:v>2058</c:v>
                </c:pt>
                <c:pt idx="63">
                  <c:v>2059</c:v>
                </c:pt>
                <c:pt idx="64">
                  <c:v>2060</c:v>
                </c:pt>
                <c:pt idx="65">
                  <c:v>2061</c:v>
                </c:pt>
                <c:pt idx="66">
                  <c:v>2062</c:v>
                </c:pt>
                <c:pt idx="67">
                  <c:v>2063</c:v>
                </c:pt>
                <c:pt idx="68">
                  <c:v>2064</c:v>
                </c:pt>
                <c:pt idx="69">
                  <c:v>2065</c:v>
                </c:pt>
                <c:pt idx="70">
                  <c:v>2066</c:v>
                </c:pt>
                <c:pt idx="71">
                  <c:v>2067</c:v>
                </c:pt>
                <c:pt idx="72">
                  <c:v>2068</c:v>
                </c:pt>
                <c:pt idx="73">
                  <c:v>2069</c:v>
                </c:pt>
                <c:pt idx="74">
                  <c:v>2070</c:v>
                </c:pt>
                <c:pt idx="75">
                  <c:v>2071</c:v>
                </c:pt>
              </c:numCache>
            </c:numRef>
          </c:cat>
          <c:val>
            <c:numRef>
              <c:f>'AUT CZE_2021'!$F$9:$CC$9</c:f>
              <c:numCache>
                <c:formatCode>0.00</c:formatCode>
                <c:ptCount val="76"/>
                <c:pt idx="0">
                  <c:v>47.863098166465846</c:v>
                </c:pt>
                <c:pt idx="1">
                  <c:v>47.951435664293811</c:v>
                </c:pt>
                <c:pt idx="2">
                  <c:v>48.623926086779356</c:v>
                </c:pt>
                <c:pt idx="3">
                  <c:v>50.382397652868441</c:v>
                </c:pt>
                <c:pt idx="4">
                  <c:v>52.833424069820353</c:v>
                </c:pt>
                <c:pt idx="5">
                  <c:v>54.586615725527246</c:v>
                </c:pt>
                <c:pt idx="6">
                  <c:v>55.098113828174569</c:v>
                </c:pt>
                <c:pt idx="7">
                  <c:v>57.529375980883458</c:v>
                </c:pt>
                <c:pt idx="8">
                  <c:v>60.413522381790273</c:v>
                </c:pt>
                <c:pt idx="9">
                  <c:v>63.175229603084503</c:v>
                </c:pt>
                <c:pt idx="10">
                  <c:v>66.553388237628567</c:v>
                </c:pt>
                <c:pt idx="11">
                  <c:v>68.823652515845239</c:v>
                </c:pt>
                <c:pt idx="12">
                  <c:v>69.166003889045442</c:v>
                </c:pt>
                <c:pt idx="13">
                  <c:v>67.157492420737313</c:v>
                </c:pt>
                <c:pt idx="14">
                  <c:v>69.511742915681083</c:v>
                </c:pt>
                <c:pt idx="15">
                  <c:v>70.92898980714547</c:v>
                </c:pt>
                <c:pt idx="16">
                  <c:v>70.077831714093819</c:v>
                </c:pt>
                <c:pt idx="17">
                  <c:v>69.820855270316557</c:v>
                </c:pt>
                <c:pt idx="18">
                  <c:v>71.008444220794232</c:v>
                </c:pt>
                <c:pt idx="19">
                  <c:v>73.781199354813467</c:v>
                </c:pt>
                <c:pt idx="20">
                  <c:v>74.469240719909052</c:v>
                </c:pt>
                <c:pt idx="21">
                  <c:v>77.12415198695949</c:v>
                </c:pt>
                <c:pt idx="22">
                  <c:v>78.543569208151837</c:v>
                </c:pt>
                <c:pt idx="23">
                  <c:v>80.15452302585075</c:v>
                </c:pt>
                <c:pt idx="24">
                  <c:v>77.349114719945973</c:v>
                </c:pt>
                <c:pt idx="25">
                  <c:v>79.228512896688613</c:v>
                </c:pt>
                <c:pt idx="26">
                  <c:v>81.128640745976952</c:v>
                </c:pt>
                <c:pt idx="27">
                  <c:v>83.049886623887815</c:v>
                </c:pt>
                <c:pt idx="28">
                  <c:v>84.992643908700089</c:v>
                </c:pt>
                <c:pt idx="29">
                  <c:v>86.957311084560502</c:v>
                </c:pt>
                <c:pt idx="30">
                  <c:v>88.944291826317524</c:v>
                </c:pt>
                <c:pt idx="31">
                  <c:v>90.953995085542715</c:v>
                </c:pt>
                <c:pt idx="32">
                  <c:v>92.986835177757314</c:v>
                </c:pt>
                <c:pt idx="33">
                  <c:v>95.043231870883574</c:v>
                </c:pt>
                <c:pt idx="34">
                  <c:v>97.123610474940094</c:v>
                </c:pt>
                <c:pt idx="35">
                  <c:v>99.228401933000256</c:v>
                </c:pt>
                <c:pt idx="36">
                  <c:v>101.3580429134341</c:v>
                </c:pt>
                <c:pt idx="37">
                  <c:v>103.51297590345331</c:v>
                </c:pt>
                <c:pt idx="38">
                  <c:v>105.69364930397973</c:v>
                </c:pt>
                <c:pt idx="39">
                  <c:v>107.90051752585859</c:v>
                </c:pt>
                <c:pt idx="40">
                  <c:v>110.13404108743659</c:v>
                </c:pt>
                <c:pt idx="41">
                  <c:v>112.39468671352677</c:v>
                </c:pt>
                <c:pt idx="42">
                  <c:v>114.68292743578191</c:v>
                </c:pt>
                <c:pt idx="43">
                  <c:v>116.99924269449724</c:v>
                </c:pt>
                <c:pt idx="44">
                  <c:v>119.34411844186637</c:v>
                </c:pt>
                <c:pt idx="45">
                  <c:v>121.71804724671139</c:v>
                </c:pt>
                <c:pt idx="46">
                  <c:v>124.12152840071134</c:v>
                </c:pt>
                <c:pt idx="47">
                  <c:v>126.55506802615128</c:v>
                </c:pt>
                <c:pt idx="48">
                  <c:v>129.01917918521622</c:v>
                </c:pt>
                <c:pt idx="49">
                  <c:v>131.51438199085345</c:v>
                </c:pt>
                <c:pt idx="50">
                  <c:v>134.04120371922744</c:v>
                </c:pt>
                <c:pt idx="51">
                  <c:v>136.6001789237925</c:v>
                </c:pt>
                <c:pt idx="52">
                  <c:v>139.19184955100749</c:v>
                </c:pt>
                <c:pt idx="53">
                  <c:v>141.81676505771836</c:v>
                </c:pt>
                <c:pt idx="54">
                  <c:v>144.4754825302341</c:v>
                </c:pt>
                <c:pt idx="55">
                  <c:v>147.16856680512237</c:v>
                </c:pt>
                <c:pt idx="56">
                  <c:v>149.89659059175074</c:v>
                </c:pt>
                <c:pt idx="57">
                  <c:v>152.66013459660135</c:v>
                </c:pt>
                <c:pt idx="58">
                  <c:v>155.45978764938519</c:v>
                </c:pt>
                <c:pt idx="59">
                  <c:v>158.29614683098481</c:v>
                </c:pt>
                <c:pt idx="60">
                  <c:v>161.1698176032522</c:v>
                </c:pt>
                <c:pt idx="61">
                  <c:v>164.0814139406919</c:v>
                </c:pt>
                <c:pt idx="62">
                  <c:v>167.03155846405676</c:v>
                </c:pt>
                <c:pt idx="63">
                  <c:v>170.02088257588673</c:v>
                </c:pt>
                <c:pt idx="64">
                  <c:v>173.05002659801983</c:v>
                </c:pt>
                <c:pt idx="65">
                  <c:v>176.11963991110625</c:v>
                </c:pt>
                <c:pt idx="66">
                  <c:v>179.23038109615493</c:v>
                </c:pt>
                <c:pt idx="67">
                  <c:v>182.38291807814562</c:v>
                </c:pt>
                <c:pt idx="68">
                  <c:v>185.57792827173617</c:v>
                </c:pt>
                <c:pt idx="69">
                  <c:v>188.81609872909797</c:v>
                </c:pt>
                <c:pt idx="70">
                  <c:v>192.09812628991236</c:v>
                </c:pt>
                <c:pt idx="71">
                  <c:v>195.42471773356024</c:v>
                </c:pt>
                <c:pt idx="72">
                  <c:v>198.79658993353885</c:v>
                </c:pt>
                <c:pt idx="73">
                  <c:v>202.21447001413966</c:v>
                </c:pt>
                <c:pt idx="74">
                  <c:v>205.67909550942164</c:v>
                </c:pt>
                <c:pt idx="75">
                  <c:v>209.1912145245152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9B-4651-9512-73DD36973D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8111600"/>
        <c:axId val="318111984"/>
      </c:lineChart>
      <c:lineChart>
        <c:grouping val="standard"/>
        <c:varyColors val="0"/>
        <c:ser>
          <c:idx val="3"/>
          <c:order val="3"/>
          <c:tx>
            <c:strRef>
              <c:f>'AUT CZE_2021'!$B$10</c:f>
              <c:strCache>
                <c:ptCount val="1"/>
                <c:pt idx="0">
                  <c:v>Rozdíl (pravá osa)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'AUT CZE_2021'!$F$10:$CC$10</c:f>
              <c:numCache>
                <c:formatCode>0.00</c:formatCode>
                <c:ptCount val="76"/>
                <c:pt idx="0">
                  <c:v>48.036127113908542</c:v>
                </c:pt>
                <c:pt idx="1">
                  <c:v>48.634953050207727</c:v>
                </c:pt>
                <c:pt idx="2">
                  <c:v>49.206324877427434</c:v>
                </c:pt>
                <c:pt idx="3">
                  <c:v>48.405766322532415</c:v>
                </c:pt>
                <c:pt idx="4">
                  <c:v>47.166575930179647</c:v>
                </c:pt>
                <c:pt idx="5">
                  <c:v>45.708410431585499</c:v>
                </c:pt>
                <c:pt idx="6">
                  <c:v>46.141629829028744</c:v>
                </c:pt>
                <c:pt idx="7">
                  <c:v>43.926117568182654</c:v>
                </c:pt>
                <c:pt idx="8">
                  <c:v>42.324087891671113</c:v>
                </c:pt>
                <c:pt idx="9">
                  <c:v>40.300969072176606</c:v>
                </c:pt>
                <c:pt idx="10">
                  <c:v>38.143754389299168</c:v>
                </c:pt>
                <c:pt idx="11">
                  <c:v>37.205615622642171</c:v>
                </c:pt>
                <c:pt idx="12">
                  <c:v>36.617395485477068</c:v>
                </c:pt>
                <c:pt idx="13">
                  <c:v>36.388804437585421</c:v>
                </c:pt>
                <c:pt idx="14">
                  <c:v>34.858475968844488</c:v>
                </c:pt>
                <c:pt idx="15">
                  <c:v>34.413481251418062</c:v>
                </c:pt>
                <c:pt idx="16">
                  <c:v>34.970262868331204</c:v>
                </c:pt>
                <c:pt idx="17">
                  <c:v>35.000201398544746</c:v>
                </c:pt>
                <c:pt idx="18">
                  <c:v>33.704347247856063</c:v>
                </c:pt>
                <c:pt idx="19">
                  <c:v>31.396987464878208</c:v>
                </c:pt>
                <c:pt idx="20">
                  <c:v>31.224072846026004</c:v>
                </c:pt>
                <c:pt idx="21">
                  <c:v>29.299978337024044</c:v>
                </c:pt>
                <c:pt idx="22">
                  <c:v>28.611199136024595</c:v>
                </c:pt>
                <c:pt idx="23">
                  <c:v>27.346291966249794</c:v>
                </c:pt>
                <c:pt idx="24">
                  <c:v>26.815419360575206</c:v>
                </c:pt>
                <c:pt idx="25">
                  <c:v>26.145033876560817</c:v>
                </c:pt>
                <c:pt idx="26">
                  <c:v>25.491408029646806</c:v>
                </c:pt>
                <c:pt idx="27">
                  <c:v>24.854122828905631</c:v>
                </c:pt>
                <c:pt idx="28">
                  <c:v>24.232769758182997</c:v>
                </c:pt>
                <c:pt idx="29">
                  <c:v>23.626950514228412</c:v>
                </c:pt>
                <c:pt idx="30">
                  <c:v>23.036276751372696</c:v>
                </c:pt>
                <c:pt idx="31">
                  <c:v>22.460369832588384</c:v>
                </c:pt>
                <c:pt idx="32">
                  <c:v>21.898860586773665</c:v>
                </c:pt>
                <c:pt idx="33">
                  <c:v>21.351389072104325</c:v>
                </c:pt>
                <c:pt idx="34">
                  <c:v>20.817604345301703</c:v>
                </c:pt>
                <c:pt idx="35">
                  <c:v>20.297164236669161</c:v>
                </c:pt>
                <c:pt idx="36">
                  <c:v>19.789735130752433</c:v>
                </c:pt>
                <c:pt idx="37">
                  <c:v>19.294991752483611</c:v>
                </c:pt>
                <c:pt idx="38">
                  <c:v>18.812616958671526</c:v>
                </c:pt>
                <c:pt idx="39">
                  <c:v>18.342301534704731</c:v>
                </c:pt>
                <c:pt idx="40">
                  <c:v>17.883743996337103</c:v>
                </c:pt>
                <c:pt idx="41">
                  <c:v>17.436650396428689</c:v>
                </c:pt>
                <c:pt idx="42">
                  <c:v>17.000734136517963</c:v>
                </c:pt>
                <c:pt idx="43">
                  <c:v>16.575715783105025</c:v>
                </c:pt>
                <c:pt idx="44">
                  <c:v>16.161322888527394</c:v>
                </c:pt>
                <c:pt idx="45">
                  <c:v>15.757289816314213</c:v>
                </c:pt>
                <c:pt idx="46">
                  <c:v>15.363357570906359</c:v>
                </c:pt>
                <c:pt idx="47">
                  <c:v>14.979273631633703</c:v>
                </c:pt>
                <c:pt idx="48">
                  <c:v>14.604791790842867</c:v>
                </c:pt>
                <c:pt idx="49">
                  <c:v>14.239671996071792</c:v>
                </c:pt>
                <c:pt idx="50">
                  <c:v>13.88368019616999</c:v>
                </c:pt>
                <c:pt idx="51">
                  <c:v>13.536588191265736</c:v>
                </c:pt>
                <c:pt idx="52">
                  <c:v>13.198173486484094</c:v>
                </c:pt>
                <c:pt idx="53">
                  <c:v>12.868219149321973</c:v>
                </c:pt>
                <c:pt idx="54">
                  <c:v>12.546513670588936</c:v>
                </c:pt>
                <c:pt idx="55">
                  <c:v>12.232850828824198</c:v>
                </c:pt>
                <c:pt idx="56">
                  <c:v>11.927029558103598</c:v>
                </c:pt>
                <c:pt idx="57">
                  <c:v>11.628853819151004</c:v>
                </c:pt>
                <c:pt idx="58">
                  <c:v>11.338132473672232</c:v>
                </c:pt>
                <c:pt idx="59">
                  <c:v>11.054679161830421</c:v>
                </c:pt>
                <c:pt idx="60">
                  <c:v>10.77831218278466</c:v>
                </c:pt>
                <c:pt idx="61">
                  <c:v>10.508854378215062</c:v>
                </c:pt>
                <c:pt idx="62">
                  <c:v>10.246133018759679</c:v>
                </c:pt>
                <c:pt idx="63">
                  <c:v>9.9899796932906924</c:v>
                </c:pt>
                <c:pt idx="64">
                  <c:v>9.7402302009584361</c:v>
                </c:pt>
                <c:pt idx="65">
                  <c:v>9.4967244459344613</c:v>
                </c:pt>
                <c:pt idx="66">
                  <c:v>9.2593063347861175</c:v>
                </c:pt>
                <c:pt idx="67">
                  <c:v>9.0278236764164745</c:v>
                </c:pt>
                <c:pt idx="68">
                  <c:v>8.8021280845060517</c:v>
                </c:pt>
                <c:pt idx="69">
                  <c:v>8.5820748823933997</c:v>
                </c:pt>
                <c:pt idx="70">
                  <c:v>8.3675230103335707</c:v>
                </c:pt>
                <c:pt idx="71">
                  <c:v>8.1583349350752172</c:v>
                </c:pt>
                <c:pt idx="72">
                  <c:v>7.9543765616983393</c:v>
                </c:pt>
                <c:pt idx="73">
                  <c:v>7.7555171476558797</c:v>
                </c:pt>
                <c:pt idx="74">
                  <c:v>7.5616292189644838</c:v>
                </c:pt>
                <c:pt idx="75">
                  <c:v>7.3725884884903792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79B-4651-9512-73DD36973D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6063632"/>
        <c:axId val="416070192"/>
      </c:lineChart>
      <c:catAx>
        <c:axId val="31811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318111984"/>
        <c:crosses val="autoZero"/>
        <c:auto val="1"/>
        <c:lblAlgn val="ctr"/>
        <c:lblOffset val="100"/>
        <c:tickLblSkip val="10"/>
        <c:noMultiLvlLbl val="0"/>
      </c:catAx>
      <c:valAx>
        <c:axId val="318111984"/>
        <c:scaling>
          <c:orientation val="minMax"/>
          <c:max val="24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Index (Rakousko </a:t>
                </a:r>
                <a:r>
                  <a:rPr lang="cs-CZ"/>
                  <a:t>2000 </a:t>
                </a:r>
                <a:r>
                  <a:rPr lang="en-US"/>
                  <a:t>= 100)</a:t>
                </a:r>
              </a:p>
            </c:rich>
          </c:tx>
          <c:layout>
            <c:manualLayout>
              <c:xMode val="edge"/>
              <c:yMode val="edge"/>
              <c:x val="0"/>
              <c:y val="0.198193633384816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318111600"/>
        <c:crosses val="autoZero"/>
        <c:crossBetween val="midCat"/>
      </c:valAx>
      <c:valAx>
        <c:axId val="416070192"/>
        <c:scaling>
          <c:orientation val="minMax"/>
          <c:max val="5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cs-CZ"/>
                  <a:t>% HDP</a:t>
                </a:r>
              </a:p>
            </c:rich>
          </c:tx>
          <c:layout>
            <c:manualLayout>
              <c:xMode val="edge"/>
              <c:yMode val="edge"/>
              <c:x val="0.79311747568719493"/>
              <c:y val="0.418885028597135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416063632"/>
        <c:crosses val="max"/>
        <c:crossBetween val="between"/>
      </c:valAx>
      <c:catAx>
        <c:axId val="416063632"/>
        <c:scaling>
          <c:orientation val="minMax"/>
        </c:scaling>
        <c:delete val="1"/>
        <c:axPos val="b"/>
        <c:majorTickMark val="out"/>
        <c:minorTickMark val="none"/>
        <c:tickLblPos val="nextTo"/>
        <c:crossAx val="4160701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3222413649569427"/>
          <c:y val="0.14395800536804365"/>
          <c:w val="0.16777586350430571"/>
          <c:h val="0.733452028130905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 sz="1400" dirty="0"/>
              <a:t>Výdaje důchodového systému</a:t>
            </a:r>
          </a:p>
        </c:rich>
      </c:tx>
      <c:layout>
        <c:manualLayout>
          <c:xMode val="edge"/>
          <c:yMode val="edge"/>
          <c:x val="0.2805442105646252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1075826650490754"/>
          <c:y val="8.311662953624073E-2"/>
          <c:w val="0.68771178669309496"/>
          <c:h val="0.80895645872049238"/>
        </c:manualLayout>
      </c:layout>
      <c:lineChart>
        <c:grouping val="standard"/>
        <c:varyColors val="0"/>
        <c:ser>
          <c:idx val="1"/>
          <c:order val="0"/>
          <c:tx>
            <c:strRef>
              <c:f>'graf MPSV (3)'!$D$1</c:f>
              <c:strCache>
                <c:ptCount val="1"/>
                <c:pt idx="0">
                  <c:v>Návrh reformy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'graf MPSV (3)'!$B$2:$B$52</c:f>
              <c:numCache>
                <c:formatCode>General</c:formatCode>
                <c:ptCount val="5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  <c:pt idx="31">
                  <c:v>2052</c:v>
                </c:pt>
                <c:pt idx="32">
                  <c:v>2053</c:v>
                </c:pt>
                <c:pt idx="33">
                  <c:v>2054</c:v>
                </c:pt>
                <c:pt idx="34">
                  <c:v>2055</c:v>
                </c:pt>
                <c:pt idx="35">
                  <c:v>2056</c:v>
                </c:pt>
                <c:pt idx="36">
                  <c:v>2057</c:v>
                </c:pt>
                <c:pt idx="37">
                  <c:v>2058</c:v>
                </c:pt>
                <c:pt idx="38">
                  <c:v>2059</c:v>
                </c:pt>
                <c:pt idx="39">
                  <c:v>2060</c:v>
                </c:pt>
                <c:pt idx="40">
                  <c:v>2061</c:v>
                </c:pt>
                <c:pt idx="41">
                  <c:v>2062</c:v>
                </c:pt>
                <c:pt idx="42">
                  <c:v>2063</c:v>
                </c:pt>
                <c:pt idx="43">
                  <c:v>2064</c:v>
                </c:pt>
                <c:pt idx="44">
                  <c:v>2065</c:v>
                </c:pt>
                <c:pt idx="45">
                  <c:v>2066</c:v>
                </c:pt>
                <c:pt idx="46">
                  <c:v>2067</c:v>
                </c:pt>
                <c:pt idx="47">
                  <c:v>2068</c:v>
                </c:pt>
                <c:pt idx="48">
                  <c:v>2069</c:v>
                </c:pt>
                <c:pt idx="49">
                  <c:v>2070</c:v>
                </c:pt>
                <c:pt idx="50">
                  <c:v>2071</c:v>
                </c:pt>
              </c:numCache>
            </c:numRef>
          </c:cat>
          <c:val>
            <c:numRef>
              <c:f>'graf MPSV (3)'!$D$2:$D$52</c:f>
              <c:numCache>
                <c:formatCode>General</c:formatCode>
                <c:ptCount val="51"/>
                <c:pt idx="0">
                  <c:v>9.3961134775911663</c:v>
                </c:pt>
                <c:pt idx="1">
                  <c:v>9.7083156122442844</c:v>
                </c:pt>
                <c:pt idx="2">
                  <c:v>9.7168903944708944</c:v>
                </c:pt>
                <c:pt idx="3">
                  <c:v>9.7531507181477313</c:v>
                </c:pt>
                <c:pt idx="4">
                  <c:v>9.7320007638974388</c:v>
                </c:pt>
                <c:pt idx="5">
                  <c:v>9.7814044099823914</c:v>
                </c:pt>
                <c:pt idx="6">
                  <c:v>9.8648908897034833</c:v>
                </c:pt>
                <c:pt idx="7">
                  <c:v>9.85918901403452</c:v>
                </c:pt>
                <c:pt idx="8">
                  <c:v>9.9520554899526257</c:v>
                </c:pt>
                <c:pt idx="9">
                  <c:v>10.0680223695481</c:v>
                </c:pt>
                <c:pt idx="10">
                  <c:v>10.167435179353671</c:v>
                </c:pt>
                <c:pt idx="11">
                  <c:v>10.312349077067655</c:v>
                </c:pt>
                <c:pt idx="12">
                  <c:v>10.455553010716974</c:v>
                </c:pt>
                <c:pt idx="13">
                  <c:v>10.617437920390039</c:v>
                </c:pt>
                <c:pt idx="14">
                  <c:v>10.797482225102796</c:v>
                </c:pt>
                <c:pt idx="15">
                  <c:v>11.002939697252122</c:v>
                </c:pt>
                <c:pt idx="16">
                  <c:v>11.234322389666687</c:v>
                </c:pt>
                <c:pt idx="17">
                  <c:v>11.506233915579415</c:v>
                </c:pt>
                <c:pt idx="18">
                  <c:v>11.813353303462028</c:v>
                </c:pt>
                <c:pt idx="19">
                  <c:v>12.150483367108762</c:v>
                </c:pt>
                <c:pt idx="20">
                  <c:v>12.493251685074334</c:v>
                </c:pt>
                <c:pt idx="21">
                  <c:v>12.833872436952374</c:v>
                </c:pt>
                <c:pt idx="22">
                  <c:v>13.164292447705494</c:v>
                </c:pt>
                <c:pt idx="23">
                  <c:v>13.423275022704106</c:v>
                </c:pt>
                <c:pt idx="24">
                  <c:v>13.656170115287928</c:v>
                </c:pt>
                <c:pt idx="25">
                  <c:v>13.846956505564076</c:v>
                </c:pt>
                <c:pt idx="26">
                  <c:v>14.011655204917771</c:v>
                </c:pt>
                <c:pt idx="27">
                  <c:v>14.169524901730854</c:v>
                </c:pt>
                <c:pt idx="28">
                  <c:v>14.297047598183489</c:v>
                </c:pt>
                <c:pt idx="29">
                  <c:v>14.423915140072095</c:v>
                </c:pt>
                <c:pt idx="30">
                  <c:v>14.547763398031829</c:v>
                </c:pt>
                <c:pt idx="31">
                  <c:v>14.664626589898385</c:v>
                </c:pt>
                <c:pt idx="32">
                  <c:v>14.77658485616584</c:v>
                </c:pt>
                <c:pt idx="33">
                  <c:v>14.871159954162986</c:v>
                </c:pt>
                <c:pt idx="34">
                  <c:v>14.951633371549715</c:v>
                </c:pt>
                <c:pt idx="35">
                  <c:v>15.021418696149269</c:v>
                </c:pt>
                <c:pt idx="36">
                  <c:v>15.068386379213772</c:v>
                </c:pt>
                <c:pt idx="37">
                  <c:v>15.075732484877509</c:v>
                </c:pt>
                <c:pt idx="38">
                  <c:v>15.044140568160731</c:v>
                </c:pt>
                <c:pt idx="39">
                  <c:v>14.953202311316849</c:v>
                </c:pt>
                <c:pt idx="40">
                  <c:v>14.812717596619024</c:v>
                </c:pt>
                <c:pt idx="41">
                  <c:v>14.64051024604673</c:v>
                </c:pt>
                <c:pt idx="42">
                  <c:v>14.45285678636284</c:v>
                </c:pt>
                <c:pt idx="43">
                  <c:v>14.270038215721199</c:v>
                </c:pt>
                <c:pt idx="44">
                  <c:v>14.082076768250026</c:v>
                </c:pt>
                <c:pt idx="45">
                  <c:v>13.89766077797748</c:v>
                </c:pt>
                <c:pt idx="46">
                  <c:v>13.717600897701239</c:v>
                </c:pt>
                <c:pt idx="47">
                  <c:v>13.544850124441837</c:v>
                </c:pt>
                <c:pt idx="48">
                  <c:v>13.389151466504787</c:v>
                </c:pt>
                <c:pt idx="49">
                  <c:v>13.25552405233381</c:v>
                </c:pt>
                <c:pt idx="50">
                  <c:v>13.150342247325154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B8-4A1D-ADC5-C46088DD0EE8}"/>
            </c:ext>
          </c:extLst>
        </c:ser>
        <c:ser>
          <c:idx val="0"/>
          <c:order val="1"/>
          <c:tx>
            <c:strRef>
              <c:f>'graf MPSV (3)'!$C$1</c:f>
              <c:strCache>
                <c:ptCount val="1"/>
                <c:pt idx="0">
                  <c:v>Střední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'graf MPSV (3)'!$B$2:$B$52</c:f>
              <c:numCache>
                <c:formatCode>General</c:formatCode>
                <c:ptCount val="5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  <c:pt idx="31">
                  <c:v>2052</c:v>
                </c:pt>
                <c:pt idx="32">
                  <c:v>2053</c:v>
                </c:pt>
                <c:pt idx="33">
                  <c:v>2054</c:v>
                </c:pt>
                <c:pt idx="34">
                  <c:v>2055</c:v>
                </c:pt>
                <c:pt idx="35">
                  <c:v>2056</c:v>
                </c:pt>
                <c:pt idx="36">
                  <c:v>2057</c:v>
                </c:pt>
                <c:pt idx="37">
                  <c:v>2058</c:v>
                </c:pt>
                <c:pt idx="38">
                  <c:v>2059</c:v>
                </c:pt>
                <c:pt idx="39">
                  <c:v>2060</c:v>
                </c:pt>
                <c:pt idx="40">
                  <c:v>2061</c:v>
                </c:pt>
                <c:pt idx="41">
                  <c:v>2062</c:v>
                </c:pt>
                <c:pt idx="42">
                  <c:v>2063</c:v>
                </c:pt>
                <c:pt idx="43">
                  <c:v>2064</c:v>
                </c:pt>
                <c:pt idx="44">
                  <c:v>2065</c:v>
                </c:pt>
                <c:pt idx="45">
                  <c:v>2066</c:v>
                </c:pt>
                <c:pt idx="46">
                  <c:v>2067</c:v>
                </c:pt>
                <c:pt idx="47">
                  <c:v>2068</c:v>
                </c:pt>
                <c:pt idx="48">
                  <c:v>2069</c:v>
                </c:pt>
                <c:pt idx="49">
                  <c:v>2070</c:v>
                </c:pt>
                <c:pt idx="50">
                  <c:v>2071</c:v>
                </c:pt>
              </c:numCache>
            </c:numRef>
          </c:cat>
          <c:val>
            <c:numRef>
              <c:f>'graf MPSV (3)'!$C$2:$C$52</c:f>
              <c:numCache>
                <c:formatCode>General</c:formatCode>
                <c:ptCount val="51"/>
                <c:pt idx="0">
                  <c:v>9.3961134775911663</c:v>
                </c:pt>
                <c:pt idx="1">
                  <c:v>9.379797835077774</c:v>
                </c:pt>
                <c:pt idx="2">
                  <c:v>9.3415683232669533</c:v>
                </c:pt>
                <c:pt idx="3">
                  <c:v>9.3354213805321891</c:v>
                </c:pt>
                <c:pt idx="4">
                  <c:v>9.2416886919487755</c:v>
                </c:pt>
                <c:pt idx="5">
                  <c:v>9.2253029425386472</c:v>
                </c:pt>
                <c:pt idx="6">
                  <c:v>9.2463955971294549</c:v>
                </c:pt>
                <c:pt idx="7">
                  <c:v>9.1846604237568368</c:v>
                </c:pt>
                <c:pt idx="8">
                  <c:v>9.2166108938200786</c:v>
                </c:pt>
                <c:pt idx="9">
                  <c:v>9.2776532295247058</c:v>
                </c:pt>
                <c:pt idx="10">
                  <c:v>9.3280179324598418</c:v>
                </c:pt>
                <c:pt idx="11">
                  <c:v>9.4221185467366659</c:v>
                </c:pt>
                <c:pt idx="12">
                  <c:v>9.5144325809267372</c:v>
                </c:pt>
                <c:pt idx="13">
                  <c:v>9.6283515226460263</c:v>
                </c:pt>
                <c:pt idx="14">
                  <c:v>9.7606444583886525</c:v>
                </c:pt>
                <c:pt idx="15">
                  <c:v>9.9178965920264659</c:v>
                </c:pt>
                <c:pt idx="16">
                  <c:v>10.100533002332948</c:v>
                </c:pt>
                <c:pt idx="17">
                  <c:v>10.321944507286791</c:v>
                </c:pt>
                <c:pt idx="18">
                  <c:v>10.587853395821474</c:v>
                </c:pt>
                <c:pt idx="19">
                  <c:v>10.881280745472804</c:v>
                </c:pt>
                <c:pt idx="20">
                  <c:v>11.177202545071671</c:v>
                </c:pt>
                <c:pt idx="21">
                  <c:v>11.467526561306407</c:v>
                </c:pt>
                <c:pt idx="22">
                  <c:v>11.744612467379545</c:v>
                </c:pt>
                <c:pt idx="23">
                  <c:v>12.008394096279655</c:v>
                </c:pt>
                <c:pt idx="24">
                  <c:v>12.246475510044338</c:v>
                </c:pt>
                <c:pt idx="25">
                  <c:v>12.443223548491542</c:v>
                </c:pt>
                <c:pt idx="26">
                  <c:v>12.614327487199805</c:v>
                </c:pt>
                <c:pt idx="27">
                  <c:v>12.778914483701259</c:v>
                </c:pt>
                <c:pt idx="28">
                  <c:v>12.93929328915261</c:v>
                </c:pt>
                <c:pt idx="29">
                  <c:v>13.096719424198829</c:v>
                </c:pt>
                <c:pt idx="30">
                  <c:v>13.249134320155648</c:v>
                </c:pt>
                <c:pt idx="31">
                  <c:v>13.392817189790158</c:v>
                </c:pt>
                <c:pt idx="32">
                  <c:v>13.530007673287766</c:v>
                </c:pt>
                <c:pt idx="33">
                  <c:v>13.660585904656713</c:v>
                </c:pt>
                <c:pt idx="34">
                  <c:v>13.776403873955912</c:v>
                </c:pt>
                <c:pt idx="35">
                  <c:v>13.884373458067303</c:v>
                </c:pt>
                <c:pt idx="36">
                  <c:v>13.972706857158061</c:v>
                </c:pt>
                <c:pt idx="37">
                  <c:v>14.024668316855504</c:v>
                </c:pt>
                <c:pt idx="38">
                  <c:v>14.040707067037662</c:v>
                </c:pt>
                <c:pt idx="39">
                  <c:v>14.000237109756503</c:v>
                </c:pt>
                <c:pt idx="40">
                  <c:v>13.91238820140201</c:v>
                </c:pt>
                <c:pt idx="41">
                  <c:v>13.794649448453919</c:v>
                </c:pt>
                <c:pt idx="42">
                  <c:v>13.663086606318982</c:v>
                </c:pt>
                <c:pt idx="43">
                  <c:v>13.525663802390449</c:v>
                </c:pt>
                <c:pt idx="44">
                  <c:v>13.38451142525942</c:v>
                </c:pt>
                <c:pt idx="45">
                  <c:v>13.248222715947374</c:v>
                </c:pt>
                <c:pt idx="46">
                  <c:v>13.117423785296129</c:v>
                </c:pt>
                <c:pt idx="47">
                  <c:v>12.994841958588228</c:v>
                </c:pt>
                <c:pt idx="48">
                  <c:v>12.884340429361675</c:v>
                </c:pt>
                <c:pt idx="49">
                  <c:v>12.796999662357971</c:v>
                </c:pt>
                <c:pt idx="50">
                  <c:v>12.739311758626435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B8-4A1D-ADC5-C46088DD0EE8}"/>
            </c:ext>
          </c:extLst>
        </c:ser>
        <c:ser>
          <c:idx val="2"/>
          <c:order val="2"/>
          <c:tx>
            <c:strRef>
              <c:f>'graf MPSV (3)'!$E$1</c:f>
              <c:strCache>
                <c:ptCount val="1"/>
                <c:pt idx="0">
                  <c:v>Svázaný věk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'graf MPSV (3)'!$E$2:$E$52</c:f>
              <c:numCache>
                <c:formatCode>General</c:formatCode>
                <c:ptCount val="51"/>
                <c:pt idx="0">
                  <c:v>9.4000617012556784</c:v>
                </c:pt>
                <c:pt idx="1">
                  <c:v>9.3883365562308221</c:v>
                </c:pt>
                <c:pt idx="2">
                  <c:v>9.3544423238111758</c:v>
                </c:pt>
                <c:pt idx="3">
                  <c:v>9.3524812430900734</c:v>
                </c:pt>
                <c:pt idx="4">
                  <c:v>9.26254475978355</c:v>
                </c:pt>
                <c:pt idx="5">
                  <c:v>9.2499281313422905</c:v>
                </c:pt>
                <c:pt idx="6">
                  <c:v>9.2747559605602525</c:v>
                </c:pt>
                <c:pt idx="7">
                  <c:v>9.2163375277846615</c:v>
                </c:pt>
                <c:pt idx="8">
                  <c:v>9.2674185735317014</c:v>
                </c:pt>
                <c:pt idx="9">
                  <c:v>9.3327819855683636</c:v>
                </c:pt>
                <c:pt idx="10">
                  <c:v>9.3697404340483104</c:v>
                </c:pt>
                <c:pt idx="11">
                  <c:v>9.4671545724975754</c:v>
                </c:pt>
                <c:pt idx="12">
                  <c:v>9.5627176265707199</c:v>
                </c:pt>
                <c:pt idx="13">
                  <c:v>9.6076151005734509</c:v>
                </c:pt>
                <c:pt idx="14">
                  <c:v>9.6773698658982052</c:v>
                </c:pt>
                <c:pt idx="15">
                  <c:v>9.7658940371221341</c:v>
                </c:pt>
                <c:pt idx="16">
                  <c:v>9.8753676514189479</c:v>
                </c:pt>
                <c:pt idx="17">
                  <c:v>10.01536982536148</c:v>
                </c:pt>
                <c:pt idx="18">
                  <c:v>10.149513849689116</c:v>
                </c:pt>
                <c:pt idx="19">
                  <c:v>10.327023557828058</c:v>
                </c:pt>
                <c:pt idx="20">
                  <c:v>10.556182723079949</c:v>
                </c:pt>
                <c:pt idx="21">
                  <c:v>10.781854720883905</c:v>
                </c:pt>
                <c:pt idx="22">
                  <c:v>11.004528909161316</c:v>
                </c:pt>
                <c:pt idx="23">
                  <c:v>11.218449569280994</c:v>
                </c:pt>
                <c:pt idx="24">
                  <c:v>11.417762626288404</c:v>
                </c:pt>
                <c:pt idx="25">
                  <c:v>11.596554576941545</c:v>
                </c:pt>
                <c:pt idx="26">
                  <c:v>11.745281473662279</c:v>
                </c:pt>
                <c:pt idx="27">
                  <c:v>11.869849985852843</c:v>
                </c:pt>
                <c:pt idx="28">
                  <c:v>11.990621386991666</c:v>
                </c:pt>
                <c:pt idx="29">
                  <c:v>12.106235820675172</c:v>
                </c:pt>
                <c:pt idx="30">
                  <c:v>12.151700692626342</c:v>
                </c:pt>
                <c:pt idx="31">
                  <c:v>12.254215031390268</c:v>
                </c:pt>
                <c:pt idx="32">
                  <c:v>12.356808003724609</c:v>
                </c:pt>
                <c:pt idx="33">
                  <c:v>12.443541129436204</c:v>
                </c:pt>
                <c:pt idx="34">
                  <c:v>12.523891269527004</c:v>
                </c:pt>
                <c:pt idx="35">
                  <c:v>12.605048831971109</c:v>
                </c:pt>
                <c:pt idx="36">
                  <c:v>12.667420984866242</c:v>
                </c:pt>
                <c:pt idx="37">
                  <c:v>12.719125586809277</c:v>
                </c:pt>
                <c:pt idx="38">
                  <c:v>12.756989526538042</c:v>
                </c:pt>
                <c:pt idx="39">
                  <c:v>12.764536011979741</c:v>
                </c:pt>
                <c:pt idx="40">
                  <c:v>12.742361199668705</c:v>
                </c:pt>
                <c:pt idx="41">
                  <c:v>12.677224868675752</c:v>
                </c:pt>
                <c:pt idx="42">
                  <c:v>12.572279609539452</c:v>
                </c:pt>
                <c:pt idx="43">
                  <c:v>12.440450980190283</c:v>
                </c:pt>
                <c:pt idx="44">
                  <c:v>12.29215044989394</c:v>
                </c:pt>
                <c:pt idx="45">
                  <c:v>12.106428011783747</c:v>
                </c:pt>
                <c:pt idx="46">
                  <c:v>11.950814549228944</c:v>
                </c:pt>
                <c:pt idx="47">
                  <c:v>11.7948410330269</c:v>
                </c:pt>
                <c:pt idx="48">
                  <c:v>11.640872111225955</c:v>
                </c:pt>
                <c:pt idx="49">
                  <c:v>11.493631220835463</c:v>
                </c:pt>
                <c:pt idx="50">
                  <c:v>11.357172907247662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AB8-4A1D-ADC5-C46088DD0E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76058752"/>
        <c:axId val="876059736"/>
      </c:lineChart>
      <c:catAx>
        <c:axId val="87605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876059736"/>
        <c:crosses val="autoZero"/>
        <c:auto val="1"/>
        <c:lblAlgn val="ctr"/>
        <c:lblOffset val="100"/>
        <c:tickLblSkip val="10"/>
        <c:noMultiLvlLbl val="0"/>
      </c:catAx>
      <c:valAx>
        <c:axId val="876059736"/>
        <c:scaling>
          <c:orientation val="minMax"/>
          <c:min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% HDP</a:t>
                </a:r>
              </a:p>
            </c:rich>
          </c:tx>
          <c:layout>
            <c:manualLayout>
              <c:xMode val="edge"/>
              <c:yMode val="edge"/>
              <c:x val="5.926128048468933E-3"/>
              <c:y val="0.387535334429088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8760587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0849954731268336"/>
          <c:y val="0.18533819212982333"/>
          <c:w val="0.18891939639146113"/>
          <c:h val="0.608321110028688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 sz="1400"/>
              <a:t>Salda důchodového systému</a:t>
            </a:r>
          </a:p>
        </c:rich>
      </c:tx>
      <c:layout>
        <c:manualLayout>
          <c:xMode val="edge"/>
          <c:yMode val="edge"/>
          <c:x val="0.29382089415785562"/>
          <c:y val="3.343940030253441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9.2216752459417003E-2"/>
          <c:y val="8.3729405471598198E-2"/>
          <c:w val="0.73462561491869305"/>
          <c:h val="0.83064831328628042"/>
        </c:manualLayout>
      </c:layout>
      <c:lineChart>
        <c:grouping val="standard"/>
        <c:varyColors val="0"/>
        <c:ser>
          <c:idx val="2"/>
          <c:order val="0"/>
          <c:tx>
            <c:strRef>
              <c:f>'graf MPSV (4)'!$E$1</c:f>
              <c:strCache>
                <c:ptCount val="1"/>
                <c:pt idx="0">
                  <c:v>Svázaný věk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'graf MPSV (4)'!$E$2:$E$52</c:f>
              <c:numCache>
                <c:formatCode>General</c:formatCode>
                <c:ptCount val="51"/>
                <c:pt idx="0">
                  <c:v>-0.90006170125567841</c:v>
                </c:pt>
                <c:pt idx="1">
                  <c:v>-0.86532531200444573</c:v>
                </c:pt>
                <c:pt idx="2">
                  <c:v>-0.80899511646407873</c:v>
                </c:pt>
                <c:pt idx="3">
                  <c:v>-0.78515897170027671</c:v>
                </c:pt>
                <c:pt idx="4">
                  <c:v>-0.67389430095212077</c:v>
                </c:pt>
                <c:pt idx="5">
                  <c:v>-0.64048268975526845</c:v>
                </c:pt>
                <c:pt idx="6">
                  <c:v>-0.6450354107865266</c:v>
                </c:pt>
                <c:pt idx="7">
                  <c:v>-0.56684874752890302</c:v>
                </c:pt>
                <c:pt idx="8">
                  <c:v>-0.59865576855595748</c:v>
                </c:pt>
                <c:pt idx="9">
                  <c:v>-0.6452270064906358</c:v>
                </c:pt>
                <c:pt idx="10">
                  <c:v>-0.66386308522114845</c:v>
                </c:pt>
                <c:pt idx="11">
                  <c:v>-0.74341291316471469</c:v>
                </c:pt>
                <c:pt idx="12">
                  <c:v>-0.82155826449480074</c:v>
                </c:pt>
                <c:pt idx="13">
                  <c:v>-0.84947347832305375</c:v>
                </c:pt>
                <c:pt idx="14">
                  <c:v>-0.90267053997768976</c:v>
                </c:pt>
                <c:pt idx="15">
                  <c:v>-0.97505095012325249</c:v>
                </c:pt>
                <c:pt idx="16">
                  <c:v>-1.0687843973686597</c:v>
                </c:pt>
                <c:pt idx="17">
                  <c:v>-1.1934399084360745</c:v>
                </c:pt>
                <c:pt idx="18">
                  <c:v>-1.3126209364604673</c:v>
                </c:pt>
                <c:pt idx="19">
                  <c:v>-1.4755417232037473</c:v>
                </c:pt>
                <c:pt idx="20">
                  <c:v>-1.6904766900948687</c:v>
                </c:pt>
                <c:pt idx="21">
                  <c:v>-1.9022800944970708</c:v>
                </c:pt>
                <c:pt idx="22">
                  <c:v>-2.1114324042077754</c:v>
                </c:pt>
                <c:pt idx="23">
                  <c:v>-2.3121692327249157</c:v>
                </c:pt>
                <c:pt idx="24">
                  <c:v>-2.4986280539198482</c:v>
                </c:pt>
                <c:pt idx="25">
                  <c:v>-2.6648871246558254</c:v>
                </c:pt>
                <c:pt idx="26">
                  <c:v>-2.8013944634573242</c:v>
                </c:pt>
                <c:pt idx="27">
                  <c:v>-2.9140489066766353</c:v>
                </c:pt>
                <c:pt idx="28">
                  <c:v>-3.0232040905684858</c:v>
                </c:pt>
                <c:pt idx="29">
                  <c:v>-3.127492712436192</c:v>
                </c:pt>
                <c:pt idx="30">
                  <c:v>-3.1619149178669588</c:v>
                </c:pt>
                <c:pt idx="31">
                  <c:v>-3.253662656773491</c:v>
                </c:pt>
                <c:pt idx="32">
                  <c:v>-3.3457581942468728</c:v>
                </c:pt>
                <c:pt idx="33">
                  <c:v>-3.4222563209690335</c:v>
                </c:pt>
                <c:pt idx="34">
                  <c:v>-3.4926273370451355</c:v>
                </c:pt>
                <c:pt idx="35">
                  <c:v>-3.5640552535749084</c:v>
                </c:pt>
                <c:pt idx="36">
                  <c:v>-3.6169410017035695</c:v>
                </c:pt>
                <c:pt idx="37">
                  <c:v>-3.6593963589992935</c:v>
                </c:pt>
                <c:pt idx="38">
                  <c:v>-3.6882422851969281</c:v>
                </c:pt>
                <c:pt idx="39">
                  <c:v>-3.6869962074457785</c:v>
                </c:pt>
                <c:pt idx="40">
                  <c:v>-3.6562486460217123</c:v>
                </c:pt>
                <c:pt idx="41">
                  <c:v>-3.5827538846435569</c:v>
                </c:pt>
                <c:pt idx="42">
                  <c:v>-3.4696591558816809</c:v>
                </c:pt>
                <c:pt idx="43">
                  <c:v>-3.3298847936475795</c:v>
                </c:pt>
                <c:pt idx="44">
                  <c:v>-3.1738371737884261</c:v>
                </c:pt>
                <c:pt idx="45">
                  <c:v>-2.9805613233544914</c:v>
                </c:pt>
                <c:pt idx="46">
                  <c:v>-2.8175832837840442</c:v>
                </c:pt>
                <c:pt idx="47">
                  <c:v>-2.6544293049917442</c:v>
                </c:pt>
                <c:pt idx="48">
                  <c:v>-2.4934594321653005</c:v>
                </c:pt>
                <c:pt idx="49">
                  <c:v>-2.3393926145249466</c:v>
                </c:pt>
                <c:pt idx="50">
                  <c:v>-2.1962790218685306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80-42C9-9867-255FABBC3668}"/>
            </c:ext>
          </c:extLst>
        </c:ser>
        <c:ser>
          <c:idx val="0"/>
          <c:order val="1"/>
          <c:tx>
            <c:strRef>
              <c:f>'graf MPSV (4)'!$C$1</c:f>
              <c:strCache>
                <c:ptCount val="1"/>
                <c:pt idx="0">
                  <c:v>Střední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'graf MPSV (4)'!$B$2:$B$52</c:f>
              <c:numCache>
                <c:formatCode>General</c:formatCode>
                <c:ptCount val="5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  <c:pt idx="31">
                  <c:v>2052</c:v>
                </c:pt>
                <c:pt idx="32">
                  <c:v>2053</c:v>
                </c:pt>
                <c:pt idx="33">
                  <c:v>2054</c:v>
                </c:pt>
                <c:pt idx="34">
                  <c:v>2055</c:v>
                </c:pt>
                <c:pt idx="35">
                  <c:v>2056</c:v>
                </c:pt>
                <c:pt idx="36">
                  <c:v>2057</c:v>
                </c:pt>
                <c:pt idx="37">
                  <c:v>2058</c:v>
                </c:pt>
                <c:pt idx="38">
                  <c:v>2059</c:v>
                </c:pt>
                <c:pt idx="39">
                  <c:v>2060</c:v>
                </c:pt>
                <c:pt idx="40">
                  <c:v>2061</c:v>
                </c:pt>
                <c:pt idx="41">
                  <c:v>2062</c:v>
                </c:pt>
                <c:pt idx="42">
                  <c:v>2063</c:v>
                </c:pt>
                <c:pt idx="43">
                  <c:v>2064</c:v>
                </c:pt>
                <c:pt idx="44">
                  <c:v>2065</c:v>
                </c:pt>
                <c:pt idx="45">
                  <c:v>2066</c:v>
                </c:pt>
                <c:pt idx="46">
                  <c:v>2067</c:v>
                </c:pt>
                <c:pt idx="47">
                  <c:v>2068</c:v>
                </c:pt>
                <c:pt idx="48">
                  <c:v>2069</c:v>
                </c:pt>
                <c:pt idx="49">
                  <c:v>2070</c:v>
                </c:pt>
                <c:pt idx="50">
                  <c:v>2071</c:v>
                </c:pt>
              </c:numCache>
            </c:numRef>
          </c:cat>
          <c:val>
            <c:numRef>
              <c:f>'graf MPSV (4)'!$C$2:$C$52</c:f>
              <c:numCache>
                <c:formatCode>General</c:formatCode>
                <c:ptCount val="51"/>
                <c:pt idx="0">
                  <c:v>-0.89611347759116633</c:v>
                </c:pt>
                <c:pt idx="1">
                  <c:v>-0.85678659085139763</c:v>
                </c:pt>
                <c:pt idx="2">
                  <c:v>-0.79612111591985624</c:v>
                </c:pt>
                <c:pt idx="3">
                  <c:v>-0.76809910914239232</c:v>
                </c:pt>
                <c:pt idx="4">
                  <c:v>-0.65303823311734632</c:v>
                </c:pt>
                <c:pt idx="5">
                  <c:v>-0.61585750095162517</c:v>
                </c:pt>
                <c:pt idx="6">
                  <c:v>-0.61667504735572898</c:v>
                </c:pt>
                <c:pt idx="7">
                  <c:v>-0.53517164350107826</c:v>
                </c:pt>
                <c:pt idx="8">
                  <c:v>-0.54784808884433467</c:v>
                </c:pt>
                <c:pt idx="9">
                  <c:v>-0.59009825044697806</c:v>
                </c:pt>
                <c:pt idx="10">
                  <c:v>-0.62214058363267988</c:v>
                </c:pt>
                <c:pt idx="11">
                  <c:v>-0.69837688740380521</c:v>
                </c:pt>
                <c:pt idx="12">
                  <c:v>-0.77327321885081801</c:v>
                </c:pt>
                <c:pt idx="13">
                  <c:v>-0.87020990039562918</c:v>
                </c:pt>
                <c:pt idx="14">
                  <c:v>-0.98594513246813698</c:v>
                </c:pt>
                <c:pt idx="15">
                  <c:v>-1.1270535050275843</c:v>
                </c:pt>
                <c:pt idx="16">
                  <c:v>-1.2939497482826603</c:v>
                </c:pt>
                <c:pt idx="17">
                  <c:v>-1.5000145903613848</c:v>
                </c:pt>
                <c:pt idx="18">
                  <c:v>-1.7509604825928253</c:v>
                </c:pt>
                <c:pt idx="19">
                  <c:v>-2.0297989108484931</c:v>
                </c:pt>
                <c:pt idx="20">
                  <c:v>-2.31149651208659</c:v>
                </c:pt>
                <c:pt idx="21">
                  <c:v>-2.5879519349195732</c:v>
                </c:pt>
                <c:pt idx="22">
                  <c:v>-2.8515159624260047</c:v>
                </c:pt>
                <c:pt idx="23">
                  <c:v>-3.1021137597235775</c:v>
                </c:pt>
                <c:pt idx="24">
                  <c:v>-3.3273409376757819</c:v>
                </c:pt>
                <c:pt idx="25">
                  <c:v>-3.5115560962058225</c:v>
                </c:pt>
                <c:pt idx="26">
                  <c:v>-3.67044047699485</c:v>
                </c:pt>
                <c:pt idx="27">
                  <c:v>-3.823113404525051</c:v>
                </c:pt>
                <c:pt idx="28">
                  <c:v>-3.97187599272943</c:v>
                </c:pt>
                <c:pt idx="29">
                  <c:v>-4.117976315959849</c:v>
                </c:pt>
                <c:pt idx="30">
                  <c:v>-4.2593485453962643</c:v>
                </c:pt>
                <c:pt idx="31">
                  <c:v>-4.3922648151733803</c:v>
                </c:pt>
                <c:pt idx="32">
                  <c:v>-4.5189578638100301</c:v>
                </c:pt>
                <c:pt idx="33">
                  <c:v>-4.6393010961895431</c:v>
                </c:pt>
                <c:pt idx="34">
                  <c:v>-4.7451399414740436</c:v>
                </c:pt>
                <c:pt idx="35">
                  <c:v>-4.8433798796711027</c:v>
                </c:pt>
                <c:pt idx="36">
                  <c:v>-4.9222268739953883</c:v>
                </c:pt>
                <c:pt idx="37">
                  <c:v>-4.9649390890455205</c:v>
                </c:pt>
                <c:pt idx="38">
                  <c:v>-4.9719598256965476</c:v>
                </c:pt>
                <c:pt idx="39">
                  <c:v>-4.92269730522254</c:v>
                </c:pt>
                <c:pt idx="40">
                  <c:v>-4.8262756477550166</c:v>
                </c:pt>
                <c:pt idx="41">
                  <c:v>-4.7001784644217235</c:v>
                </c:pt>
                <c:pt idx="42">
                  <c:v>-4.5604661526612116</c:v>
                </c:pt>
                <c:pt idx="43">
                  <c:v>-4.4150976158477455</c:v>
                </c:pt>
                <c:pt idx="44">
                  <c:v>-4.2661981491539063</c:v>
                </c:pt>
                <c:pt idx="45">
                  <c:v>-4.1223560275181192</c:v>
                </c:pt>
                <c:pt idx="46">
                  <c:v>-3.9841925198512289</c:v>
                </c:pt>
                <c:pt idx="47">
                  <c:v>-3.8544302305530724</c:v>
                </c:pt>
                <c:pt idx="48">
                  <c:v>-3.736927750301021</c:v>
                </c:pt>
                <c:pt idx="49">
                  <c:v>-3.6427610560474548</c:v>
                </c:pt>
                <c:pt idx="50">
                  <c:v>-3.5784178732473038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80-42C9-9867-255FABBC3668}"/>
            </c:ext>
          </c:extLst>
        </c:ser>
        <c:ser>
          <c:idx val="1"/>
          <c:order val="2"/>
          <c:tx>
            <c:strRef>
              <c:f>'graf MPSV (4)'!$D$1</c:f>
              <c:strCache>
                <c:ptCount val="1"/>
                <c:pt idx="0">
                  <c:v>Návrh reformy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'graf MPSV (4)'!$B$2:$B$52</c:f>
              <c:numCache>
                <c:formatCode>General</c:formatCode>
                <c:ptCount val="5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  <c:pt idx="31">
                  <c:v>2052</c:v>
                </c:pt>
                <c:pt idx="32">
                  <c:v>2053</c:v>
                </c:pt>
                <c:pt idx="33">
                  <c:v>2054</c:v>
                </c:pt>
                <c:pt idx="34">
                  <c:v>2055</c:v>
                </c:pt>
                <c:pt idx="35">
                  <c:v>2056</c:v>
                </c:pt>
                <c:pt idx="36">
                  <c:v>2057</c:v>
                </c:pt>
                <c:pt idx="37">
                  <c:v>2058</c:v>
                </c:pt>
                <c:pt idx="38">
                  <c:v>2059</c:v>
                </c:pt>
                <c:pt idx="39">
                  <c:v>2060</c:v>
                </c:pt>
                <c:pt idx="40">
                  <c:v>2061</c:v>
                </c:pt>
                <c:pt idx="41">
                  <c:v>2062</c:v>
                </c:pt>
                <c:pt idx="42">
                  <c:v>2063</c:v>
                </c:pt>
                <c:pt idx="43">
                  <c:v>2064</c:v>
                </c:pt>
                <c:pt idx="44">
                  <c:v>2065</c:v>
                </c:pt>
                <c:pt idx="45">
                  <c:v>2066</c:v>
                </c:pt>
                <c:pt idx="46">
                  <c:v>2067</c:v>
                </c:pt>
                <c:pt idx="47">
                  <c:v>2068</c:v>
                </c:pt>
                <c:pt idx="48">
                  <c:v>2069</c:v>
                </c:pt>
                <c:pt idx="49">
                  <c:v>2070</c:v>
                </c:pt>
                <c:pt idx="50">
                  <c:v>2071</c:v>
                </c:pt>
              </c:numCache>
            </c:numRef>
          </c:cat>
          <c:val>
            <c:numRef>
              <c:f>'graf MPSV (4)'!$D$2:$D$52</c:f>
              <c:numCache>
                <c:formatCode>General</c:formatCode>
                <c:ptCount val="51"/>
                <c:pt idx="0">
                  <c:v>-0.89611347759116633</c:v>
                </c:pt>
                <c:pt idx="1">
                  <c:v>-1.1853043680179081</c:v>
                </c:pt>
                <c:pt idx="2">
                  <c:v>-1.1714431871237974</c:v>
                </c:pt>
                <c:pt idx="3">
                  <c:v>-1.1858284467579345</c:v>
                </c:pt>
                <c:pt idx="4">
                  <c:v>-1.1433503050660097</c:v>
                </c:pt>
                <c:pt idx="5">
                  <c:v>-1.1719589683953693</c:v>
                </c:pt>
                <c:pt idx="6">
                  <c:v>-1.2351703399297573</c:v>
                </c:pt>
                <c:pt idx="7">
                  <c:v>-1.2097002337787615</c:v>
                </c:pt>
                <c:pt idx="8">
                  <c:v>-1.2832926849768818</c:v>
                </c:pt>
                <c:pt idx="9">
                  <c:v>-1.3804673904703719</c:v>
                </c:pt>
                <c:pt idx="10">
                  <c:v>-1.4615578305265089</c:v>
                </c:pt>
                <c:pt idx="11">
                  <c:v>-1.588607417734794</c:v>
                </c:pt>
                <c:pt idx="12">
                  <c:v>-1.7143936486410549</c:v>
                </c:pt>
                <c:pt idx="13">
                  <c:v>-1.8592962981396415</c:v>
                </c:pt>
                <c:pt idx="14">
                  <c:v>-2.02278289918228</c:v>
                </c:pt>
                <c:pt idx="15">
                  <c:v>-2.2120966102532407</c:v>
                </c:pt>
                <c:pt idx="16">
                  <c:v>-2.4277391356163989</c:v>
                </c:pt>
                <c:pt idx="17">
                  <c:v>-2.6843039986540091</c:v>
                </c:pt>
                <c:pt idx="18">
                  <c:v>-2.9764603902333793</c:v>
                </c:pt>
                <c:pt idx="19">
                  <c:v>-3.2990015324844517</c:v>
                </c:pt>
                <c:pt idx="20">
                  <c:v>-3.6275456520892533</c:v>
                </c:pt>
                <c:pt idx="21">
                  <c:v>-3.9542978105655404</c:v>
                </c:pt>
                <c:pt idx="22">
                  <c:v>-4.2711959427519535</c:v>
                </c:pt>
                <c:pt idx="23">
                  <c:v>-4.5169946861480277</c:v>
                </c:pt>
                <c:pt idx="24">
                  <c:v>-4.7370355429193722</c:v>
                </c:pt>
                <c:pt idx="25">
                  <c:v>-4.9152890532783573</c:v>
                </c:pt>
                <c:pt idx="26">
                  <c:v>-5.0677681947128157</c:v>
                </c:pt>
                <c:pt idx="27">
                  <c:v>-5.2137238225546465</c:v>
                </c:pt>
                <c:pt idx="28">
                  <c:v>-5.3296303017603091</c:v>
                </c:pt>
                <c:pt idx="29">
                  <c:v>-5.4451720318331152</c:v>
                </c:pt>
                <c:pt idx="30">
                  <c:v>-5.5579776232724463</c:v>
                </c:pt>
                <c:pt idx="31">
                  <c:v>-5.664074215281607</c:v>
                </c:pt>
                <c:pt idx="32">
                  <c:v>-5.7655350466881039</c:v>
                </c:pt>
                <c:pt idx="33">
                  <c:v>-5.8498751456958153</c:v>
                </c:pt>
                <c:pt idx="34">
                  <c:v>-5.9203694390678461</c:v>
                </c:pt>
                <c:pt idx="35">
                  <c:v>-5.9804251177530681</c:v>
                </c:pt>
                <c:pt idx="36">
                  <c:v>-6.0179063960510994</c:v>
                </c:pt>
                <c:pt idx="37">
                  <c:v>-6.0160032570675259</c:v>
                </c:pt>
                <c:pt idx="38">
                  <c:v>-5.9753933268196171</c:v>
                </c:pt>
                <c:pt idx="39">
                  <c:v>-5.875662506782886</c:v>
                </c:pt>
                <c:pt idx="40">
                  <c:v>-5.7266050429720305</c:v>
                </c:pt>
                <c:pt idx="41">
                  <c:v>-5.5460392620145349</c:v>
                </c:pt>
                <c:pt idx="42">
                  <c:v>-5.3502363327050695</c:v>
                </c:pt>
                <c:pt idx="43">
                  <c:v>-5.1594720291784952</c:v>
                </c:pt>
                <c:pt idx="44">
                  <c:v>-4.963763492144512</c:v>
                </c:pt>
                <c:pt idx="45">
                  <c:v>-4.7717940895482247</c:v>
                </c:pt>
                <c:pt idx="46">
                  <c:v>-4.5843696322563385</c:v>
                </c:pt>
                <c:pt idx="47">
                  <c:v>-4.4044383964066807</c:v>
                </c:pt>
                <c:pt idx="48">
                  <c:v>-4.2417387874441328</c:v>
                </c:pt>
                <c:pt idx="49">
                  <c:v>-4.1012854460232937</c:v>
                </c:pt>
                <c:pt idx="50">
                  <c:v>-3.9894483619460228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980-42C9-9867-255FABBC36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76058752"/>
        <c:axId val="876059736"/>
      </c:lineChart>
      <c:catAx>
        <c:axId val="87605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876059736"/>
        <c:crosses val="autoZero"/>
        <c:auto val="1"/>
        <c:lblAlgn val="ctr"/>
        <c:lblOffset val="100"/>
        <c:tickLblSkip val="10"/>
        <c:noMultiLvlLbl val="0"/>
      </c:catAx>
      <c:valAx>
        <c:axId val="8760597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% HDP</a:t>
                </a:r>
              </a:p>
            </c:rich>
          </c:tx>
          <c:layout>
            <c:manualLayout>
              <c:xMode val="edge"/>
              <c:yMode val="edge"/>
              <c:x val="9.3845021757802197E-3"/>
              <c:y val="0.398947513049370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8760587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4163530135956621"/>
          <c:y val="0.20150603012327037"/>
          <c:w val="0.15836469864043382"/>
          <c:h val="0.596362316965315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/>
              <a:t>Dluh sektoru veřejných institucí</a:t>
            </a:r>
          </a:p>
        </c:rich>
      </c:tx>
      <c:layout>
        <c:manualLayout>
          <c:xMode val="edge"/>
          <c:yMode val="edge"/>
          <c:x val="0.3298117832213889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1795896037643362"/>
          <c:y val="8.1068857627631941E-2"/>
          <c:w val="0.61922423928521608"/>
          <c:h val="0.83924088070517544"/>
        </c:manualLayout>
      </c:layout>
      <c:areaChart>
        <c:grouping val="standard"/>
        <c:varyColors val="0"/>
        <c:ser>
          <c:idx val="1"/>
          <c:order val="0"/>
          <c:tx>
            <c:strRef>
              <c:f>List1!$B$5</c:f>
              <c:strCache>
                <c:ptCount val="1"/>
                <c:pt idx="0">
                  <c:v>Dluh (základní scénář)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  <a:effectLst/>
          </c:spPr>
          <c:cat>
            <c:numRef>
              <c:f>List1!$C$4:$BA$4</c:f>
              <c:numCache>
                <c:formatCode>General</c:formatCode>
                <c:ptCount val="5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  <c:pt idx="31">
                  <c:v>2052</c:v>
                </c:pt>
                <c:pt idx="32">
                  <c:v>2053</c:v>
                </c:pt>
                <c:pt idx="33">
                  <c:v>2054</c:v>
                </c:pt>
                <c:pt idx="34">
                  <c:v>2055</c:v>
                </c:pt>
                <c:pt idx="35">
                  <c:v>2056</c:v>
                </c:pt>
                <c:pt idx="36">
                  <c:v>2057</c:v>
                </c:pt>
                <c:pt idx="37">
                  <c:v>2058</c:v>
                </c:pt>
                <c:pt idx="38">
                  <c:v>2059</c:v>
                </c:pt>
                <c:pt idx="39">
                  <c:v>2060</c:v>
                </c:pt>
                <c:pt idx="40">
                  <c:v>2061</c:v>
                </c:pt>
                <c:pt idx="41">
                  <c:v>2062</c:v>
                </c:pt>
                <c:pt idx="42">
                  <c:v>2063</c:v>
                </c:pt>
                <c:pt idx="43">
                  <c:v>2064</c:v>
                </c:pt>
                <c:pt idx="44">
                  <c:v>2065</c:v>
                </c:pt>
                <c:pt idx="45">
                  <c:v>2066</c:v>
                </c:pt>
                <c:pt idx="46">
                  <c:v>2067</c:v>
                </c:pt>
                <c:pt idx="47">
                  <c:v>2068</c:v>
                </c:pt>
                <c:pt idx="48">
                  <c:v>2069</c:v>
                </c:pt>
                <c:pt idx="49">
                  <c:v>2070</c:v>
                </c:pt>
                <c:pt idx="50">
                  <c:v>2071</c:v>
                </c:pt>
              </c:numCache>
            </c:numRef>
          </c:cat>
          <c:val>
            <c:numRef>
              <c:f>List1!$C$5:$BA$5</c:f>
              <c:numCache>
                <c:formatCode>General</c:formatCode>
                <c:ptCount val="51"/>
                <c:pt idx="0">
                  <c:v>44.8</c:v>
                </c:pt>
                <c:pt idx="1">
                  <c:v>48.604483947464409</c:v>
                </c:pt>
                <c:pt idx="2">
                  <c:v>52.190166253963639</c:v>
                </c:pt>
                <c:pt idx="3">
                  <c:v>55.220542489458126</c:v>
                </c:pt>
                <c:pt idx="4">
                  <c:v>57.931965637833983</c:v>
                </c:pt>
                <c:pt idx="5">
                  <c:v>60.398083651099796</c:v>
                </c:pt>
                <c:pt idx="6">
                  <c:v>63.000786325352244</c:v>
                </c:pt>
                <c:pt idx="7">
                  <c:v>65.433904959168572</c:v>
                </c:pt>
                <c:pt idx="8">
                  <c:v>68.051654075147908</c:v>
                </c:pt>
                <c:pt idx="9">
                  <c:v>70.805993784680354</c:v>
                </c:pt>
                <c:pt idx="10">
                  <c:v>73.545193850117016</c:v>
                </c:pt>
                <c:pt idx="11">
                  <c:v>76.475880648073897</c:v>
                </c:pt>
                <c:pt idx="12">
                  <c:v>79.5172436059989</c:v>
                </c:pt>
                <c:pt idx="13">
                  <c:v>82.844761764483778</c:v>
                </c:pt>
                <c:pt idx="14">
                  <c:v>86.387498383318103</c:v>
                </c:pt>
                <c:pt idx="15">
                  <c:v>90.212209342407277</c:v>
                </c:pt>
                <c:pt idx="16">
                  <c:v>94.311926124036191</c:v>
                </c:pt>
                <c:pt idx="17">
                  <c:v>98.800378116548501</c:v>
                </c:pt>
                <c:pt idx="18">
                  <c:v>103.75553595771068</c:v>
                </c:pt>
                <c:pt idx="19">
                  <c:v>109.17511043817346</c:v>
                </c:pt>
                <c:pt idx="20">
                  <c:v>114.99789919654913</c:v>
                </c:pt>
                <c:pt idx="21">
                  <c:v>121.19495349344044</c:v>
                </c:pt>
                <c:pt idx="22">
                  <c:v>127.72458855009089</c:v>
                </c:pt>
                <c:pt idx="23">
                  <c:v>134.58136672919645</c:v>
                </c:pt>
                <c:pt idx="24">
                  <c:v>141.6806164637417</c:v>
                </c:pt>
                <c:pt idx="25">
                  <c:v>148.89364350834182</c:v>
                </c:pt>
                <c:pt idx="26">
                  <c:v>156.23991502374815</c:v>
                </c:pt>
                <c:pt idx="27">
                  <c:v>163.80124635322335</c:v>
                </c:pt>
                <c:pt idx="28">
                  <c:v>171.59330846018736</c:v>
                </c:pt>
                <c:pt idx="29">
                  <c:v>179.63688742446223</c:v>
                </c:pt>
                <c:pt idx="30">
                  <c:v>187.9162324271314</c:v>
                </c:pt>
                <c:pt idx="31">
                  <c:v>196.39326042896616</c:v>
                </c:pt>
                <c:pt idx="32">
                  <c:v>205.06548158052931</c:v>
                </c:pt>
                <c:pt idx="33">
                  <c:v>213.92376573314783</c:v>
                </c:pt>
                <c:pt idx="34">
                  <c:v>222.88741656744432</c:v>
                </c:pt>
                <c:pt idx="35">
                  <c:v>231.95218656603663</c:v>
                </c:pt>
                <c:pt idx="36">
                  <c:v>241.00745171269904</c:v>
                </c:pt>
                <c:pt idx="37">
                  <c:v>249.86697444131627</c:v>
                </c:pt>
                <c:pt idx="38">
                  <c:v>258.45817736220715</c:v>
                </c:pt>
                <c:pt idx="39">
                  <c:v>266.53211128794908</c:v>
                </c:pt>
                <c:pt idx="40">
                  <c:v>274.04646305638352</c:v>
                </c:pt>
                <c:pt idx="41">
                  <c:v>281.08945108065581</c:v>
                </c:pt>
                <c:pt idx="42">
                  <c:v>287.77502229114697</c:v>
                </c:pt>
                <c:pt idx="43">
                  <c:v>294.16805913191172</c:v>
                </c:pt>
                <c:pt idx="44">
                  <c:v>300.28434323217681</c:v>
                </c:pt>
                <c:pt idx="45">
                  <c:v>306.2019011600924</c:v>
                </c:pt>
                <c:pt idx="46">
                  <c:v>311.94261526903938</c:v>
                </c:pt>
                <c:pt idx="47">
                  <c:v>317.53413702666222</c:v>
                </c:pt>
                <c:pt idx="48">
                  <c:v>323.02910579532909</c:v>
                </c:pt>
                <c:pt idx="49">
                  <c:v>328.58049688217784</c:v>
                </c:pt>
                <c:pt idx="50">
                  <c:v>334.07767355657188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5C-4D37-A9AA-9C53BDB0F5AC}"/>
            </c:ext>
          </c:extLst>
        </c:ser>
        <c:ser>
          <c:idx val="2"/>
          <c:order val="1"/>
          <c:tx>
            <c:strRef>
              <c:f>List1!$B$6</c:f>
              <c:strCache>
                <c:ptCount val="1"/>
                <c:pt idx="0">
                  <c:v>Dluh při nulovém reálném dlouhodobém úroku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  <a:effectLst/>
          </c:spPr>
          <c:cat>
            <c:numRef>
              <c:f>List1!$C$4:$BA$4</c:f>
              <c:numCache>
                <c:formatCode>General</c:formatCode>
                <c:ptCount val="5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  <c:pt idx="31">
                  <c:v>2052</c:v>
                </c:pt>
                <c:pt idx="32">
                  <c:v>2053</c:v>
                </c:pt>
                <c:pt idx="33">
                  <c:v>2054</c:v>
                </c:pt>
                <c:pt idx="34">
                  <c:v>2055</c:v>
                </c:pt>
                <c:pt idx="35">
                  <c:v>2056</c:v>
                </c:pt>
                <c:pt idx="36">
                  <c:v>2057</c:v>
                </c:pt>
                <c:pt idx="37">
                  <c:v>2058</c:v>
                </c:pt>
                <c:pt idx="38">
                  <c:v>2059</c:v>
                </c:pt>
                <c:pt idx="39">
                  <c:v>2060</c:v>
                </c:pt>
                <c:pt idx="40">
                  <c:v>2061</c:v>
                </c:pt>
                <c:pt idx="41">
                  <c:v>2062</c:v>
                </c:pt>
                <c:pt idx="42">
                  <c:v>2063</c:v>
                </c:pt>
                <c:pt idx="43">
                  <c:v>2064</c:v>
                </c:pt>
                <c:pt idx="44">
                  <c:v>2065</c:v>
                </c:pt>
                <c:pt idx="45">
                  <c:v>2066</c:v>
                </c:pt>
                <c:pt idx="46">
                  <c:v>2067</c:v>
                </c:pt>
                <c:pt idx="47">
                  <c:v>2068</c:v>
                </c:pt>
                <c:pt idx="48">
                  <c:v>2069</c:v>
                </c:pt>
                <c:pt idx="49">
                  <c:v>2070</c:v>
                </c:pt>
                <c:pt idx="50">
                  <c:v>2071</c:v>
                </c:pt>
              </c:numCache>
            </c:numRef>
          </c:cat>
          <c:val>
            <c:numRef>
              <c:f>List1!$C$6:$BA$6</c:f>
              <c:numCache>
                <c:formatCode>General</c:formatCode>
                <c:ptCount val="51"/>
                <c:pt idx="0">
                  <c:v>44.8</c:v>
                </c:pt>
                <c:pt idx="1">
                  <c:v>48.545251489256167</c:v>
                </c:pt>
                <c:pt idx="2">
                  <c:v>52.036887748365757</c:v>
                </c:pt>
                <c:pt idx="3">
                  <c:v>54.935424096315813</c:v>
                </c:pt>
                <c:pt idx="4">
                  <c:v>57.476351222896113</c:v>
                </c:pt>
                <c:pt idx="5">
                  <c:v>59.729626911846758</c:v>
                </c:pt>
                <c:pt idx="6">
                  <c:v>62.075359778308432</c:v>
                </c:pt>
                <c:pt idx="7">
                  <c:v>64.208995024878377</c:v>
                </c:pt>
                <c:pt idx="8">
                  <c:v>66.477007537656164</c:v>
                </c:pt>
                <c:pt idx="9">
                  <c:v>68.829604288290071</c:v>
                </c:pt>
                <c:pt idx="10">
                  <c:v>71.160029103321477</c:v>
                </c:pt>
                <c:pt idx="11">
                  <c:v>73.669587440998015</c:v>
                </c:pt>
                <c:pt idx="12">
                  <c:v>76.278915388638183</c:v>
                </c:pt>
                <c:pt idx="13">
                  <c:v>79.156137542811749</c:v>
                </c:pt>
                <c:pt idx="14">
                  <c:v>82.232123471413075</c:v>
                </c:pt>
                <c:pt idx="15">
                  <c:v>85.569821088894457</c:v>
                </c:pt>
                <c:pt idx="16">
                  <c:v>89.161882704864169</c:v>
                </c:pt>
                <c:pt idx="17">
                  <c:v>93.11580740738475</c:v>
                </c:pt>
                <c:pt idx="18">
                  <c:v>97.505179526154791</c:v>
                </c:pt>
                <c:pt idx="19">
                  <c:v>102.32661805767262</c:v>
                </c:pt>
                <c:pt idx="20">
                  <c:v>107.52019558926463</c:v>
                </c:pt>
                <c:pt idx="21">
                  <c:v>113.05623982159281</c:v>
                </c:pt>
                <c:pt idx="22">
                  <c:v>118.89302487730967</c:v>
                </c:pt>
                <c:pt idx="23">
                  <c:v>125.02309433571835</c:v>
                </c:pt>
                <c:pt idx="24">
                  <c:v>131.36461502721596</c:v>
                </c:pt>
                <c:pt idx="25">
                  <c:v>137.79431398256202</c:v>
                </c:pt>
                <c:pt idx="26">
                  <c:v>144.32787967307806</c:v>
                </c:pt>
                <c:pt idx="27">
                  <c:v>151.03995827958803</c:v>
                </c:pt>
                <c:pt idx="28">
                  <c:v>157.94416024751212</c:v>
                </c:pt>
                <c:pt idx="29">
                  <c:v>165.05847040996596</c:v>
                </c:pt>
                <c:pt idx="30">
                  <c:v>172.36682377106916</c:v>
                </c:pt>
                <c:pt idx="31">
                  <c:v>179.8325070254821</c:v>
                </c:pt>
                <c:pt idx="32">
                  <c:v>187.45187321134696</c:v>
                </c:pt>
                <c:pt idx="33">
                  <c:v>195.21524940295015</c:v>
                </c:pt>
                <c:pt idx="34">
                  <c:v>203.04684181184058</c:v>
                </c:pt>
                <c:pt idx="35">
                  <c:v>210.94140658934484</c:v>
                </c:pt>
                <c:pt idx="36">
                  <c:v>218.79607489116967</c:v>
                </c:pt>
                <c:pt idx="37">
                  <c:v>226.43891061368865</c:v>
                </c:pt>
                <c:pt idx="38">
                  <c:v>233.80218744776161</c:v>
                </c:pt>
                <c:pt idx="39">
                  <c:v>240.65722533948247</c:v>
                </c:pt>
                <c:pt idx="40">
                  <c:v>246.96415877666487</c:v>
                </c:pt>
                <c:pt idx="41">
                  <c:v>252.80252802793134</c:v>
                </c:pt>
                <c:pt idx="42">
                  <c:v>258.27609576282828</c:v>
                </c:pt>
                <c:pt idx="43">
                  <c:v>263.44465871469964</c:v>
                </c:pt>
                <c:pt idx="44">
                  <c:v>268.32361924540913</c:v>
                </c:pt>
                <c:pt idx="45">
                  <c:v>272.98477619865207</c:v>
                </c:pt>
                <c:pt idx="46">
                  <c:v>277.44939684920627</c:v>
                </c:pt>
                <c:pt idx="47">
                  <c:v>281.74426317008476</c:v>
                </c:pt>
                <c:pt idx="48">
                  <c:v>285.91846016725674</c:v>
                </c:pt>
                <c:pt idx="49">
                  <c:v>290.1125413956363</c:v>
                </c:pt>
                <c:pt idx="50">
                  <c:v>294.20640911797022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5C-4D37-A9AA-9C53BDB0F5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6719624"/>
        <c:axId val="126720016"/>
      </c:areaChart>
      <c:lineChart>
        <c:grouping val="standard"/>
        <c:varyColors val="0"/>
        <c:ser>
          <c:idx val="3"/>
          <c:order val="2"/>
          <c:tx>
            <c:strRef>
              <c:f>List1!$B$7</c:f>
              <c:strCache>
                <c:ptCount val="1"/>
                <c:pt idx="0">
                  <c:v>Hranice dluhové brzdy</c:v>
                </c:pt>
              </c:strCache>
            </c:strRef>
          </c:tx>
          <c:spPr>
            <a:ln w="254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List1!$C$4:$BA$4</c:f>
              <c:numCache>
                <c:formatCode>General</c:formatCode>
                <c:ptCount val="5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  <c:pt idx="31">
                  <c:v>2052</c:v>
                </c:pt>
                <c:pt idx="32">
                  <c:v>2053</c:v>
                </c:pt>
                <c:pt idx="33">
                  <c:v>2054</c:v>
                </c:pt>
                <c:pt idx="34">
                  <c:v>2055</c:v>
                </c:pt>
                <c:pt idx="35">
                  <c:v>2056</c:v>
                </c:pt>
                <c:pt idx="36">
                  <c:v>2057</c:v>
                </c:pt>
                <c:pt idx="37">
                  <c:v>2058</c:v>
                </c:pt>
                <c:pt idx="38">
                  <c:v>2059</c:v>
                </c:pt>
                <c:pt idx="39">
                  <c:v>2060</c:v>
                </c:pt>
                <c:pt idx="40">
                  <c:v>2061</c:v>
                </c:pt>
                <c:pt idx="41">
                  <c:v>2062</c:v>
                </c:pt>
                <c:pt idx="42">
                  <c:v>2063</c:v>
                </c:pt>
                <c:pt idx="43">
                  <c:v>2064</c:v>
                </c:pt>
                <c:pt idx="44">
                  <c:v>2065</c:v>
                </c:pt>
                <c:pt idx="45">
                  <c:v>2066</c:v>
                </c:pt>
                <c:pt idx="46">
                  <c:v>2067</c:v>
                </c:pt>
                <c:pt idx="47">
                  <c:v>2068</c:v>
                </c:pt>
                <c:pt idx="48">
                  <c:v>2069</c:v>
                </c:pt>
                <c:pt idx="49">
                  <c:v>2070</c:v>
                </c:pt>
                <c:pt idx="50">
                  <c:v>2071</c:v>
                </c:pt>
              </c:numCache>
            </c:numRef>
          </c:cat>
          <c:val>
            <c:numRef>
              <c:f>List1!$C$7:$BA$7</c:f>
              <c:numCache>
                <c:formatCode>General</c:formatCode>
                <c:ptCount val="51"/>
                <c:pt idx="0">
                  <c:v>55</c:v>
                </c:pt>
                <c:pt idx="1">
                  <c:v>55</c:v>
                </c:pt>
                <c:pt idx="2">
                  <c:v>55</c:v>
                </c:pt>
                <c:pt idx="3">
                  <c:v>55</c:v>
                </c:pt>
                <c:pt idx="4">
                  <c:v>55</c:v>
                </c:pt>
                <c:pt idx="5">
                  <c:v>55</c:v>
                </c:pt>
                <c:pt idx="6">
                  <c:v>55</c:v>
                </c:pt>
                <c:pt idx="7">
                  <c:v>55</c:v>
                </c:pt>
                <c:pt idx="8">
                  <c:v>55</c:v>
                </c:pt>
                <c:pt idx="9">
                  <c:v>55</c:v>
                </c:pt>
                <c:pt idx="10">
                  <c:v>55</c:v>
                </c:pt>
                <c:pt idx="11">
                  <c:v>55</c:v>
                </c:pt>
                <c:pt idx="12">
                  <c:v>55</c:v>
                </c:pt>
                <c:pt idx="13">
                  <c:v>55</c:v>
                </c:pt>
                <c:pt idx="14">
                  <c:v>55</c:v>
                </c:pt>
                <c:pt idx="15">
                  <c:v>55</c:v>
                </c:pt>
                <c:pt idx="16">
                  <c:v>55</c:v>
                </c:pt>
                <c:pt idx="17">
                  <c:v>55</c:v>
                </c:pt>
                <c:pt idx="18">
                  <c:v>55</c:v>
                </c:pt>
                <c:pt idx="19">
                  <c:v>55</c:v>
                </c:pt>
                <c:pt idx="20">
                  <c:v>55</c:v>
                </c:pt>
                <c:pt idx="21">
                  <c:v>55</c:v>
                </c:pt>
                <c:pt idx="22">
                  <c:v>55</c:v>
                </c:pt>
                <c:pt idx="23">
                  <c:v>55</c:v>
                </c:pt>
                <c:pt idx="24">
                  <c:v>55</c:v>
                </c:pt>
                <c:pt idx="25">
                  <c:v>55</c:v>
                </c:pt>
                <c:pt idx="26">
                  <c:v>55</c:v>
                </c:pt>
                <c:pt idx="27">
                  <c:v>55</c:v>
                </c:pt>
                <c:pt idx="28">
                  <c:v>55</c:v>
                </c:pt>
                <c:pt idx="29">
                  <c:v>55</c:v>
                </c:pt>
                <c:pt idx="30">
                  <c:v>55</c:v>
                </c:pt>
                <c:pt idx="31">
                  <c:v>55</c:v>
                </c:pt>
                <c:pt idx="32">
                  <c:v>55</c:v>
                </c:pt>
                <c:pt idx="33">
                  <c:v>55</c:v>
                </c:pt>
                <c:pt idx="34">
                  <c:v>55</c:v>
                </c:pt>
                <c:pt idx="35">
                  <c:v>55</c:v>
                </c:pt>
                <c:pt idx="36">
                  <c:v>55</c:v>
                </c:pt>
                <c:pt idx="37">
                  <c:v>55</c:v>
                </c:pt>
                <c:pt idx="38">
                  <c:v>55</c:v>
                </c:pt>
                <c:pt idx="39">
                  <c:v>55</c:v>
                </c:pt>
                <c:pt idx="40">
                  <c:v>55</c:v>
                </c:pt>
                <c:pt idx="41">
                  <c:v>55</c:v>
                </c:pt>
                <c:pt idx="42">
                  <c:v>55</c:v>
                </c:pt>
                <c:pt idx="43">
                  <c:v>55</c:v>
                </c:pt>
                <c:pt idx="44">
                  <c:v>55</c:v>
                </c:pt>
                <c:pt idx="45">
                  <c:v>55</c:v>
                </c:pt>
                <c:pt idx="46">
                  <c:v>55</c:v>
                </c:pt>
                <c:pt idx="47">
                  <c:v>55</c:v>
                </c:pt>
                <c:pt idx="48">
                  <c:v>55</c:v>
                </c:pt>
                <c:pt idx="49">
                  <c:v>55</c:v>
                </c:pt>
                <c:pt idx="50">
                  <c:v>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B5C-4D37-A9AA-9C53BDB0F5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719624"/>
        <c:axId val="126720016"/>
      </c:lineChart>
      <c:catAx>
        <c:axId val="126719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26720016"/>
        <c:crosses val="autoZero"/>
        <c:auto val="1"/>
        <c:lblAlgn val="ctr"/>
        <c:lblOffset val="100"/>
        <c:tickLblSkip val="10"/>
        <c:noMultiLvlLbl val="0"/>
      </c:catAx>
      <c:valAx>
        <c:axId val="126720016"/>
        <c:scaling>
          <c:orientation val="minMax"/>
          <c:max val="3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cs-CZ"/>
                  <a:t> % HDP</a:t>
                </a:r>
              </a:p>
            </c:rich>
          </c:tx>
          <c:layout>
            <c:manualLayout>
              <c:xMode val="edge"/>
              <c:yMode val="edge"/>
              <c:x val="1.4136431129597225E-3"/>
              <c:y val="0.423984417792103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267196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19406169890967"/>
          <c:y val="0.12178130310422414"/>
          <c:w val="0.24710081608191026"/>
          <c:h val="0.79228365292089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/>
              <a:t>Dluh (základní scénář)</a:t>
            </a:r>
          </a:p>
        </c:rich>
      </c:tx>
      <c:layout>
        <c:manualLayout>
          <c:xMode val="edge"/>
          <c:yMode val="edge"/>
          <c:x val="0.33710028565905192"/>
          <c:y val="3.594368445407345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1740867058049145"/>
          <c:y val="9.4347926374881305E-2"/>
          <c:w val="0.84113652289472784"/>
          <c:h val="0.82847046023713455"/>
        </c:manualLayout>
      </c:layout>
      <c:lineChart>
        <c:grouping val="standard"/>
        <c:varyColors val="0"/>
        <c:ser>
          <c:idx val="3"/>
          <c:order val="0"/>
          <c:tx>
            <c:strRef>
              <c:f>list!$B$1</c:f>
              <c:strCache>
                <c:ptCount val="1"/>
                <c:pt idx="0">
                  <c:v>Dluh (základní scénář) - projekce 2021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list!$A$4:$A$54</c:f>
              <c:numCache>
                <c:formatCode>General</c:formatCode>
                <c:ptCount val="5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  <c:pt idx="31">
                  <c:v>2052</c:v>
                </c:pt>
                <c:pt idx="32">
                  <c:v>2053</c:v>
                </c:pt>
                <c:pt idx="33">
                  <c:v>2054</c:v>
                </c:pt>
                <c:pt idx="34">
                  <c:v>2055</c:v>
                </c:pt>
                <c:pt idx="35">
                  <c:v>2056</c:v>
                </c:pt>
                <c:pt idx="36">
                  <c:v>2057</c:v>
                </c:pt>
                <c:pt idx="37">
                  <c:v>2058</c:v>
                </c:pt>
                <c:pt idx="38">
                  <c:v>2059</c:v>
                </c:pt>
                <c:pt idx="39">
                  <c:v>2060</c:v>
                </c:pt>
                <c:pt idx="40">
                  <c:v>2061</c:v>
                </c:pt>
                <c:pt idx="41">
                  <c:v>2062</c:v>
                </c:pt>
                <c:pt idx="42">
                  <c:v>2063</c:v>
                </c:pt>
                <c:pt idx="43">
                  <c:v>2064</c:v>
                </c:pt>
                <c:pt idx="44">
                  <c:v>2065</c:v>
                </c:pt>
                <c:pt idx="45">
                  <c:v>2066</c:v>
                </c:pt>
                <c:pt idx="46">
                  <c:v>2067</c:v>
                </c:pt>
                <c:pt idx="47">
                  <c:v>2068</c:v>
                </c:pt>
                <c:pt idx="48">
                  <c:v>2069</c:v>
                </c:pt>
                <c:pt idx="49">
                  <c:v>2070</c:v>
                </c:pt>
                <c:pt idx="50">
                  <c:v>2071</c:v>
                </c:pt>
              </c:numCache>
            </c:numRef>
          </c:cat>
          <c:val>
            <c:numRef>
              <c:f>list!$B$4:$B$54</c:f>
              <c:numCache>
                <c:formatCode>0.00</c:formatCode>
                <c:ptCount val="51"/>
                <c:pt idx="0">
                  <c:v>44.8</c:v>
                </c:pt>
                <c:pt idx="1">
                  <c:v>48.604483947464409</c:v>
                </c:pt>
                <c:pt idx="2">
                  <c:v>52.190166253963639</c:v>
                </c:pt>
                <c:pt idx="3">
                  <c:v>55.220542489458126</c:v>
                </c:pt>
                <c:pt idx="4">
                  <c:v>57.931965637833983</c:v>
                </c:pt>
                <c:pt idx="5">
                  <c:v>60.398083651099796</c:v>
                </c:pt>
                <c:pt idx="6">
                  <c:v>63.000786325352244</c:v>
                </c:pt>
                <c:pt idx="7">
                  <c:v>65.433904959168572</c:v>
                </c:pt>
                <c:pt idx="8">
                  <c:v>68.051654075147908</c:v>
                </c:pt>
                <c:pt idx="9">
                  <c:v>70.805993784680354</c:v>
                </c:pt>
                <c:pt idx="10">
                  <c:v>73.545193850117016</c:v>
                </c:pt>
                <c:pt idx="11">
                  <c:v>76.475880648073897</c:v>
                </c:pt>
                <c:pt idx="12">
                  <c:v>79.5172436059989</c:v>
                </c:pt>
                <c:pt idx="13">
                  <c:v>82.844761764483778</c:v>
                </c:pt>
                <c:pt idx="14">
                  <c:v>86.387498383318103</c:v>
                </c:pt>
                <c:pt idx="15">
                  <c:v>90.212209342407277</c:v>
                </c:pt>
                <c:pt idx="16">
                  <c:v>94.311926124036191</c:v>
                </c:pt>
                <c:pt idx="17">
                  <c:v>98.800378116548501</c:v>
                </c:pt>
                <c:pt idx="18">
                  <c:v>103.75553595771068</c:v>
                </c:pt>
                <c:pt idx="19">
                  <c:v>109.17511043817346</c:v>
                </c:pt>
                <c:pt idx="20">
                  <c:v>114.99789919654913</c:v>
                </c:pt>
                <c:pt idx="21">
                  <c:v>121.19495349344044</c:v>
                </c:pt>
                <c:pt idx="22">
                  <c:v>127.72458855009089</c:v>
                </c:pt>
                <c:pt idx="23">
                  <c:v>134.58136672919645</c:v>
                </c:pt>
                <c:pt idx="24">
                  <c:v>141.6806164637417</c:v>
                </c:pt>
                <c:pt idx="25">
                  <c:v>148.89364350834182</c:v>
                </c:pt>
                <c:pt idx="26">
                  <c:v>156.23991502374815</c:v>
                </c:pt>
                <c:pt idx="27">
                  <c:v>163.80124635322335</c:v>
                </c:pt>
                <c:pt idx="28">
                  <c:v>171.59330846018736</c:v>
                </c:pt>
                <c:pt idx="29">
                  <c:v>179.63688742446223</c:v>
                </c:pt>
                <c:pt idx="30">
                  <c:v>187.9162324271314</c:v>
                </c:pt>
                <c:pt idx="31">
                  <c:v>196.39326042896616</c:v>
                </c:pt>
                <c:pt idx="32">
                  <c:v>205.06548158052931</c:v>
                </c:pt>
                <c:pt idx="33">
                  <c:v>213.92376573314783</c:v>
                </c:pt>
                <c:pt idx="34">
                  <c:v>222.88741656744432</c:v>
                </c:pt>
                <c:pt idx="35">
                  <c:v>231.95218656603663</c:v>
                </c:pt>
                <c:pt idx="36">
                  <c:v>241.00745171269904</c:v>
                </c:pt>
                <c:pt idx="37">
                  <c:v>249.86697444131627</c:v>
                </c:pt>
                <c:pt idx="38">
                  <c:v>258.45817736220715</c:v>
                </c:pt>
                <c:pt idx="39">
                  <c:v>266.53211128794908</c:v>
                </c:pt>
                <c:pt idx="40">
                  <c:v>274.04646305638352</c:v>
                </c:pt>
                <c:pt idx="41">
                  <c:v>281.08945108065581</c:v>
                </c:pt>
                <c:pt idx="42">
                  <c:v>287.77502229114697</c:v>
                </c:pt>
                <c:pt idx="43">
                  <c:v>294.16805913191172</c:v>
                </c:pt>
                <c:pt idx="44">
                  <c:v>300.28434323217681</c:v>
                </c:pt>
                <c:pt idx="45">
                  <c:v>306.2019011600924</c:v>
                </c:pt>
                <c:pt idx="46">
                  <c:v>311.94261526903938</c:v>
                </c:pt>
                <c:pt idx="47">
                  <c:v>317.53413702666222</c:v>
                </c:pt>
                <c:pt idx="48">
                  <c:v>323.02910579532909</c:v>
                </c:pt>
                <c:pt idx="49">
                  <c:v>328.58049688217784</c:v>
                </c:pt>
                <c:pt idx="50">
                  <c:v>334.07767355657188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DE-4F91-BD39-07E535E1F742}"/>
            </c:ext>
          </c:extLst>
        </c:ser>
        <c:ser>
          <c:idx val="0"/>
          <c:order val="1"/>
          <c:tx>
            <c:strRef>
              <c:f>list!$C$1</c:f>
              <c:strCache>
                <c:ptCount val="1"/>
                <c:pt idx="0">
                  <c:v>Dluh (základní scénář) - projekce 2020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list!$A$4:$A$54</c:f>
              <c:numCache>
                <c:formatCode>General</c:formatCode>
                <c:ptCount val="5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  <c:pt idx="31">
                  <c:v>2052</c:v>
                </c:pt>
                <c:pt idx="32">
                  <c:v>2053</c:v>
                </c:pt>
                <c:pt idx="33">
                  <c:v>2054</c:v>
                </c:pt>
                <c:pt idx="34">
                  <c:v>2055</c:v>
                </c:pt>
                <c:pt idx="35">
                  <c:v>2056</c:v>
                </c:pt>
                <c:pt idx="36">
                  <c:v>2057</c:v>
                </c:pt>
                <c:pt idx="37">
                  <c:v>2058</c:v>
                </c:pt>
                <c:pt idx="38">
                  <c:v>2059</c:v>
                </c:pt>
                <c:pt idx="39">
                  <c:v>2060</c:v>
                </c:pt>
                <c:pt idx="40">
                  <c:v>2061</c:v>
                </c:pt>
                <c:pt idx="41">
                  <c:v>2062</c:v>
                </c:pt>
                <c:pt idx="42">
                  <c:v>2063</c:v>
                </c:pt>
                <c:pt idx="43">
                  <c:v>2064</c:v>
                </c:pt>
                <c:pt idx="44">
                  <c:v>2065</c:v>
                </c:pt>
                <c:pt idx="45">
                  <c:v>2066</c:v>
                </c:pt>
                <c:pt idx="46">
                  <c:v>2067</c:v>
                </c:pt>
                <c:pt idx="47">
                  <c:v>2068</c:v>
                </c:pt>
                <c:pt idx="48">
                  <c:v>2069</c:v>
                </c:pt>
                <c:pt idx="49">
                  <c:v>2070</c:v>
                </c:pt>
                <c:pt idx="50">
                  <c:v>2071</c:v>
                </c:pt>
              </c:numCache>
            </c:numRef>
          </c:cat>
          <c:val>
            <c:numRef>
              <c:f>list!$C$4:$C$54</c:f>
              <c:numCache>
                <c:formatCode>0.00</c:formatCode>
                <c:ptCount val="51"/>
                <c:pt idx="0">
                  <c:v>37.4</c:v>
                </c:pt>
                <c:pt idx="1">
                  <c:v>36.324588649371776</c:v>
                </c:pt>
                <c:pt idx="2">
                  <c:v>35.503801354486193</c:v>
                </c:pt>
                <c:pt idx="3">
                  <c:v>35.018922766912112</c:v>
                </c:pt>
                <c:pt idx="4">
                  <c:v>34.499208169961108</c:v>
                </c:pt>
                <c:pt idx="5">
                  <c:v>34.191080764890422</c:v>
                </c:pt>
                <c:pt idx="6">
                  <c:v>34.043225128291994</c:v>
                </c:pt>
                <c:pt idx="7">
                  <c:v>33.879273226506463</c:v>
                </c:pt>
                <c:pt idx="8">
                  <c:v>33.908463504967699</c:v>
                </c:pt>
                <c:pt idx="9">
                  <c:v>34.040010953531457</c:v>
                </c:pt>
                <c:pt idx="10">
                  <c:v>34.211131155498492</c:v>
                </c:pt>
                <c:pt idx="11">
                  <c:v>34.571819743807112</c:v>
                </c:pt>
                <c:pt idx="12">
                  <c:v>35.07762670394898</c:v>
                </c:pt>
                <c:pt idx="13">
                  <c:v>35.82237943448537</c:v>
                </c:pt>
                <c:pt idx="14">
                  <c:v>36.785849430246358</c:v>
                </c:pt>
                <c:pt idx="15">
                  <c:v>38.009029849556896</c:v>
                </c:pt>
                <c:pt idx="16">
                  <c:v>39.502156300706396</c:v>
                </c:pt>
                <c:pt idx="17">
                  <c:v>41.334967845851672</c:v>
                </c:pt>
                <c:pt idx="18">
                  <c:v>43.568767737502441</c:v>
                </c:pt>
                <c:pt idx="19">
                  <c:v>46.219266695493694</c:v>
                </c:pt>
                <c:pt idx="20">
                  <c:v>49.258469201105491</c:v>
                </c:pt>
                <c:pt idx="21">
                  <c:v>52.672150926926861</c:v>
                </c:pt>
                <c:pt idx="22">
                  <c:v>56.442895637466663</c:v>
                </c:pt>
                <c:pt idx="23">
                  <c:v>60.547941513499993</c:v>
                </c:pt>
                <c:pt idx="24">
                  <c:v>64.939590683326216</c:v>
                </c:pt>
                <c:pt idx="25">
                  <c:v>69.529887752825914</c:v>
                </c:pt>
                <c:pt idx="26">
                  <c:v>74.310711941393393</c:v>
                </c:pt>
                <c:pt idx="27">
                  <c:v>79.317412144047935</c:v>
                </c:pt>
                <c:pt idx="28">
                  <c:v>84.556150290132479</c:v>
                </c:pt>
                <c:pt idx="29">
                  <c:v>90.044487391758437</c:v>
                </c:pt>
                <c:pt idx="30">
                  <c:v>95.771885472351229</c:v>
                </c:pt>
                <c:pt idx="31">
                  <c:v>101.71163035867319</c:v>
                </c:pt>
                <c:pt idx="32">
                  <c:v>107.85707827341568</c:v>
                </c:pt>
                <c:pt idx="33">
                  <c:v>114.20332491925558</c:v>
                </c:pt>
                <c:pt idx="34">
                  <c:v>120.69407540729901</c:v>
                </c:pt>
                <c:pt idx="35">
                  <c:v>127.32219232386871</c:v>
                </c:pt>
                <c:pt idx="36">
                  <c:v>134.016406025636</c:v>
                </c:pt>
                <c:pt idx="37">
                  <c:v>140.650800076298</c:v>
                </c:pt>
                <c:pt idx="38">
                  <c:v>147.16814006192095</c:v>
                </c:pt>
                <c:pt idx="39">
                  <c:v>153.39064329333664</c:v>
                </c:pt>
                <c:pt idx="40">
                  <c:v>159.26459675004469</c:v>
                </c:pt>
                <c:pt idx="41">
                  <c:v>164.82256685148485</c:v>
                </c:pt>
                <c:pt idx="42">
                  <c:v>170.12122380389664</c:v>
                </c:pt>
                <c:pt idx="43">
                  <c:v>175.19172608736463</c:v>
                </c:pt>
                <c:pt idx="44">
                  <c:v>180.03445352493353</c:v>
                </c:pt>
                <c:pt idx="45">
                  <c:v>184.69414644329512</c:v>
                </c:pt>
                <c:pt idx="46">
                  <c:v>189.17776173834548</c:v>
                </c:pt>
                <c:pt idx="47">
                  <c:v>193.51737024491854</c:v>
                </c:pt>
                <c:pt idx="48">
                  <c:v>197.75747514933192</c:v>
                </c:pt>
                <c:pt idx="49">
                  <c:v>202.00990930740994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2DE-4F91-BD39-07E535E1F742}"/>
            </c:ext>
          </c:extLst>
        </c:ser>
        <c:ser>
          <c:idx val="1"/>
          <c:order val="2"/>
          <c:tx>
            <c:strRef>
              <c:f>list!$D$1</c:f>
              <c:strCache>
                <c:ptCount val="1"/>
                <c:pt idx="0">
                  <c:v>Dluh (základní scénář) - projekce 2019</c:v>
                </c:pt>
              </c:strCache>
            </c:strRef>
          </c:tx>
          <c:spPr>
            <a:ln w="28575" cap="rnd">
              <a:solidFill>
                <a:srgbClr val="A5A5A5"/>
              </a:solidFill>
              <a:round/>
            </a:ln>
            <a:effectLst/>
          </c:spPr>
          <c:marker>
            <c:symbol val="none"/>
          </c:marker>
          <c:cat>
            <c:numRef>
              <c:f>list!$A$4:$A$54</c:f>
              <c:numCache>
                <c:formatCode>General</c:formatCode>
                <c:ptCount val="5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  <c:pt idx="31">
                  <c:v>2052</c:v>
                </c:pt>
                <c:pt idx="32">
                  <c:v>2053</c:v>
                </c:pt>
                <c:pt idx="33">
                  <c:v>2054</c:v>
                </c:pt>
                <c:pt idx="34">
                  <c:v>2055</c:v>
                </c:pt>
                <c:pt idx="35">
                  <c:v>2056</c:v>
                </c:pt>
                <c:pt idx="36">
                  <c:v>2057</c:v>
                </c:pt>
                <c:pt idx="37">
                  <c:v>2058</c:v>
                </c:pt>
                <c:pt idx="38">
                  <c:v>2059</c:v>
                </c:pt>
                <c:pt idx="39">
                  <c:v>2060</c:v>
                </c:pt>
                <c:pt idx="40">
                  <c:v>2061</c:v>
                </c:pt>
                <c:pt idx="41">
                  <c:v>2062</c:v>
                </c:pt>
                <c:pt idx="42">
                  <c:v>2063</c:v>
                </c:pt>
                <c:pt idx="43">
                  <c:v>2064</c:v>
                </c:pt>
                <c:pt idx="44">
                  <c:v>2065</c:v>
                </c:pt>
                <c:pt idx="45">
                  <c:v>2066</c:v>
                </c:pt>
                <c:pt idx="46">
                  <c:v>2067</c:v>
                </c:pt>
                <c:pt idx="47">
                  <c:v>2068</c:v>
                </c:pt>
                <c:pt idx="48">
                  <c:v>2069</c:v>
                </c:pt>
                <c:pt idx="49">
                  <c:v>2070</c:v>
                </c:pt>
                <c:pt idx="50">
                  <c:v>2071</c:v>
                </c:pt>
              </c:numCache>
            </c:numRef>
          </c:cat>
          <c:val>
            <c:numRef>
              <c:f>list!$D$4:$D$54</c:f>
              <c:numCache>
                <c:formatCode>0.00</c:formatCode>
                <c:ptCount val="51"/>
                <c:pt idx="0">
                  <c:v>27.802362061673847</c:v>
                </c:pt>
                <c:pt idx="1">
                  <c:v>26.338982595669215</c:v>
                </c:pt>
                <c:pt idx="2">
                  <c:v>25.165332754021257</c:v>
                </c:pt>
                <c:pt idx="3">
                  <c:v>24.444790940474853</c:v>
                </c:pt>
                <c:pt idx="4">
                  <c:v>23.721465111193222</c:v>
                </c:pt>
                <c:pt idx="5">
                  <c:v>23.183415620430605</c:v>
                </c:pt>
                <c:pt idx="6">
                  <c:v>22.802680224533145</c:v>
                </c:pt>
                <c:pt idx="7">
                  <c:v>22.403711113447283</c:v>
                </c:pt>
                <c:pt idx="8">
                  <c:v>22.127587060585228</c:v>
                </c:pt>
                <c:pt idx="9">
                  <c:v>21.98793799191187</c:v>
                </c:pt>
                <c:pt idx="10">
                  <c:v>22.033533442692764</c:v>
                </c:pt>
                <c:pt idx="11">
                  <c:v>22.242274667061444</c:v>
                </c:pt>
                <c:pt idx="12">
                  <c:v>22.616580861406749</c:v>
                </c:pt>
                <c:pt idx="13">
                  <c:v>23.218835021087184</c:v>
                </c:pt>
                <c:pt idx="14">
                  <c:v>24.035098867879757</c:v>
                </c:pt>
                <c:pt idx="15">
                  <c:v>25.094724636407214</c:v>
                </c:pt>
                <c:pt idx="16">
                  <c:v>26.404490556390755</c:v>
                </c:pt>
                <c:pt idx="17">
                  <c:v>28.018721530721443</c:v>
                </c:pt>
                <c:pt idx="18">
                  <c:v>29.987600242299123</c:v>
                </c:pt>
                <c:pt idx="19">
                  <c:v>32.33027062133371</c:v>
                </c:pt>
                <c:pt idx="20">
                  <c:v>35.048652010692294</c:v>
                </c:pt>
                <c:pt idx="21">
                  <c:v>38.125198641435439</c:v>
                </c:pt>
                <c:pt idx="22">
                  <c:v>41.539652858096851</c:v>
                </c:pt>
                <c:pt idx="23">
                  <c:v>45.277551859320575</c:v>
                </c:pt>
                <c:pt idx="24">
                  <c:v>49.300797133066332</c:v>
                </c:pt>
                <c:pt idx="25">
                  <c:v>53.54092067862458</c:v>
                </c:pt>
                <c:pt idx="26">
                  <c:v>57.972551356650847</c:v>
                </c:pt>
                <c:pt idx="27">
                  <c:v>62.618496052415914</c:v>
                </c:pt>
                <c:pt idx="28">
                  <c:v>67.491738007826953</c:v>
                </c:pt>
                <c:pt idx="29">
                  <c:v>72.589897955069972</c:v>
                </c:pt>
                <c:pt idx="30">
                  <c:v>77.903116411337265</c:v>
                </c:pt>
                <c:pt idx="31">
                  <c:v>83.420218961719812</c:v>
                </c:pt>
                <c:pt idx="32">
                  <c:v>89.126932054148696</c:v>
                </c:pt>
                <c:pt idx="33">
                  <c:v>95.018495966564501</c:v>
                </c:pt>
                <c:pt idx="34">
                  <c:v>101.06098030559161</c:v>
                </c:pt>
                <c:pt idx="35">
                  <c:v>107.2275218624181</c:v>
                </c:pt>
                <c:pt idx="36">
                  <c:v>113.46617514349757</c:v>
                </c:pt>
                <c:pt idx="37">
                  <c:v>119.67875524627422</c:v>
                </c:pt>
                <c:pt idx="38">
                  <c:v>125.79040045611008</c:v>
                </c:pt>
                <c:pt idx="39">
                  <c:v>131.68378099300497</c:v>
                </c:pt>
                <c:pt idx="40">
                  <c:v>137.28549087275366</c:v>
                </c:pt>
                <c:pt idx="41">
                  <c:v>142.61838171721391</c:v>
                </c:pt>
                <c:pt idx="42">
                  <c:v>147.73275730194339</c:v>
                </c:pt>
                <c:pt idx="43">
                  <c:v>152.66313756310552</c:v>
                </c:pt>
                <c:pt idx="44">
                  <c:v>157.40918423473832</c:v>
                </c:pt>
                <c:pt idx="45">
                  <c:v>162.00668028564147</c:v>
                </c:pt>
                <c:pt idx="46">
                  <c:v>166.47870913835422</c:v>
                </c:pt>
                <c:pt idx="47">
                  <c:v>170.86252699926499</c:v>
                </c:pt>
                <c:pt idx="48">
                  <c:v>175.21981783040036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2DE-4F91-BD39-07E535E1F742}"/>
            </c:ext>
          </c:extLst>
        </c:ser>
        <c:ser>
          <c:idx val="2"/>
          <c:order val="3"/>
          <c:tx>
            <c:strRef>
              <c:f>list!$E$1</c:f>
              <c:strCache>
                <c:ptCount val="1"/>
                <c:pt idx="0">
                  <c:v>Hranice dluhové brzdy dle zákona č. 23/2017 Sb.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list!$A$4:$A$54</c:f>
              <c:numCache>
                <c:formatCode>General</c:formatCode>
                <c:ptCount val="5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  <c:pt idx="11">
                  <c:v>2032</c:v>
                </c:pt>
                <c:pt idx="12">
                  <c:v>2033</c:v>
                </c:pt>
                <c:pt idx="13">
                  <c:v>2034</c:v>
                </c:pt>
                <c:pt idx="14">
                  <c:v>2035</c:v>
                </c:pt>
                <c:pt idx="15">
                  <c:v>2036</c:v>
                </c:pt>
                <c:pt idx="16">
                  <c:v>2037</c:v>
                </c:pt>
                <c:pt idx="17">
                  <c:v>2038</c:v>
                </c:pt>
                <c:pt idx="18">
                  <c:v>2039</c:v>
                </c:pt>
                <c:pt idx="19">
                  <c:v>2040</c:v>
                </c:pt>
                <c:pt idx="20">
                  <c:v>2041</c:v>
                </c:pt>
                <c:pt idx="21">
                  <c:v>2042</c:v>
                </c:pt>
                <c:pt idx="22">
                  <c:v>2043</c:v>
                </c:pt>
                <c:pt idx="23">
                  <c:v>2044</c:v>
                </c:pt>
                <c:pt idx="24">
                  <c:v>2045</c:v>
                </c:pt>
                <c:pt idx="25">
                  <c:v>2046</c:v>
                </c:pt>
                <c:pt idx="26">
                  <c:v>2047</c:v>
                </c:pt>
                <c:pt idx="27">
                  <c:v>2048</c:v>
                </c:pt>
                <c:pt idx="28">
                  <c:v>2049</c:v>
                </c:pt>
                <c:pt idx="29">
                  <c:v>2050</c:v>
                </c:pt>
                <c:pt idx="30">
                  <c:v>2051</c:v>
                </c:pt>
                <c:pt idx="31">
                  <c:v>2052</c:v>
                </c:pt>
                <c:pt idx="32">
                  <c:v>2053</c:v>
                </c:pt>
                <c:pt idx="33">
                  <c:v>2054</c:v>
                </c:pt>
                <c:pt idx="34">
                  <c:v>2055</c:v>
                </c:pt>
                <c:pt idx="35">
                  <c:v>2056</c:v>
                </c:pt>
                <c:pt idx="36">
                  <c:v>2057</c:v>
                </c:pt>
                <c:pt idx="37">
                  <c:v>2058</c:v>
                </c:pt>
                <c:pt idx="38">
                  <c:v>2059</c:v>
                </c:pt>
                <c:pt idx="39">
                  <c:v>2060</c:v>
                </c:pt>
                <c:pt idx="40">
                  <c:v>2061</c:v>
                </c:pt>
                <c:pt idx="41">
                  <c:v>2062</c:v>
                </c:pt>
                <c:pt idx="42">
                  <c:v>2063</c:v>
                </c:pt>
                <c:pt idx="43">
                  <c:v>2064</c:v>
                </c:pt>
                <c:pt idx="44">
                  <c:v>2065</c:v>
                </c:pt>
                <c:pt idx="45">
                  <c:v>2066</c:v>
                </c:pt>
                <c:pt idx="46">
                  <c:v>2067</c:v>
                </c:pt>
                <c:pt idx="47">
                  <c:v>2068</c:v>
                </c:pt>
                <c:pt idx="48">
                  <c:v>2069</c:v>
                </c:pt>
                <c:pt idx="49">
                  <c:v>2070</c:v>
                </c:pt>
                <c:pt idx="50">
                  <c:v>2071</c:v>
                </c:pt>
              </c:numCache>
            </c:numRef>
          </c:cat>
          <c:val>
            <c:numRef>
              <c:f>list!$E$3:$E$53</c:f>
              <c:numCache>
                <c:formatCode>0.00</c:formatCode>
                <c:ptCount val="51"/>
                <c:pt idx="0">
                  <c:v>55</c:v>
                </c:pt>
                <c:pt idx="1">
                  <c:v>55</c:v>
                </c:pt>
                <c:pt idx="2">
                  <c:v>55</c:v>
                </c:pt>
                <c:pt idx="3">
                  <c:v>55</c:v>
                </c:pt>
                <c:pt idx="4">
                  <c:v>55</c:v>
                </c:pt>
                <c:pt idx="5">
                  <c:v>55</c:v>
                </c:pt>
                <c:pt idx="6">
                  <c:v>55</c:v>
                </c:pt>
                <c:pt idx="7">
                  <c:v>55</c:v>
                </c:pt>
                <c:pt idx="8">
                  <c:v>55</c:v>
                </c:pt>
                <c:pt idx="9">
                  <c:v>55</c:v>
                </c:pt>
                <c:pt idx="10">
                  <c:v>55</c:v>
                </c:pt>
                <c:pt idx="11">
                  <c:v>55</c:v>
                </c:pt>
                <c:pt idx="12">
                  <c:v>55</c:v>
                </c:pt>
                <c:pt idx="13">
                  <c:v>55</c:v>
                </c:pt>
                <c:pt idx="14">
                  <c:v>55</c:v>
                </c:pt>
                <c:pt idx="15">
                  <c:v>55</c:v>
                </c:pt>
                <c:pt idx="16">
                  <c:v>55</c:v>
                </c:pt>
                <c:pt idx="17">
                  <c:v>55</c:v>
                </c:pt>
                <c:pt idx="18">
                  <c:v>55</c:v>
                </c:pt>
                <c:pt idx="19">
                  <c:v>55</c:v>
                </c:pt>
                <c:pt idx="20">
                  <c:v>55</c:v>
                </c:pt>
                <c:pt idx="21">
                  <c:v>55</c:v>
                </c:pt>
                <c:pt idx="22">
                  <c:v>55</c:v>
                </c:pt>
                <c:pt idx="23">
                  <c:v>55</c:v>
                </c:pt>
                <c:pt idx="24">
                  <c:v>55</c:v>
                </c:pt>
                <c:pt idx="25">
                  <c:v>55</c:v>
                </c:pt>
                <c:pt idx="26">
                  <c:v>55</c:v>
                </c:pt>
                <c:pt idx="27">
                  <c:v>55</c:v>
                </c:pt>
                <c:pt idx="28">
                  <c:v>55</c:v>
                </c:pt>
                <c:pt idx="29">
                  <c:v>55</c:v>
                </c:pt>
                <c:pt idx="30">
                  <c:v>55</c:v>
                </c:pt>
                <c:pt idx="31">
                  <c:v>55</c:v>
                </c:pt>
                <c:pt idx="32">
                  <c:v>55</c:v>
                </c:pt>
                <c:pt idx="33">
                  <c:v>55</c:v>
                </c:pt>
                <c:pt idx="34">
                  <c:v>55</c:v>
                </c:pt>
                <c:pt idx="35">
                  <c:v>55</c:v>
                </c:pt>
                <c:pt idx="36">
                  <c:v>55</c:v>
                </c:pt>
                <c:pt idx="37">
                  <c:v>55</c:v>
                </c:pt>
                <c:pt idx="38">
                  <c:v>55</c:v>
                </c:pt>
                <c:pt idx="39">
                  <c:v>55</c:v>
                </c:pt>
                <c:pt idx="40">
                  <c:v>55</c:v>
                </c:pt>
                <c:pt idx="41">
                  <c:v>55</c:v>
                </c:pt>
                <c:pt idx="42">
                  <c:v>55</c:v>
                </c:pt>
                <c:pt idx="43">
                  <c:v>55</c:v>
                </c:pt>
                <c:pt idx="44">
                  <c:v>55</c:v>
                </c:pt>
                <c:pt idx="45">
                  <c:v>55</c:v>
                </c:pt>
                <c:pt idx="46">
                  <c:v>55</c:v>
                </c:pt>
                <c:pt idx="47">
                  <c:v>55</c:v>
                </c:pt>
                <c:pt idx="48">
                  <c:v>55</c:v>
                </c:pt>
                <c:pt idx="49">
                  <c:v>55</c:v>
                </c:pt>
                <c:pt idx="50">
                  <c:v>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2DE-4F91-BD39-07E535E1F7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7821432"/>
        <c:axId val="577816512"/>
      </c:lineChart>
      <c:catAx>
        <c:axId val="577821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577816512"/>
        <c:crosses val="autoZero"/>
        <c:auto val="1"/>
        <c:lblAlgn val="ctr"/>
        <c:lblOffset val="100"/>
        <c:tickLblSkip val="10"/>
        <c:noMultiLvlLbl val="0"/>
      </c:catAx>
      <c:valAx>
        <c:axId val="577816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% HDP</a:t>
                </a:r>
              </a:p>
            </c:rich>
          </c:tx>
          <c:layout>
            <c:manualLayout>
              <c:xMode val="edge"/>
              <c:yMode val="edge"/>
              <c:x val="1.9178956076920841E-3"/>
              <c:y val="0.421462178176573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57782143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legendEntry>
      <c:layout>
        <c:manualLayout>
          <c:xMode val="edge"/>
          <c:yMode val="edge"/>
          <c:x val="0.10845597351977364"/>
          <c:y val="9.8602491500636574E-2"/>
          <c:w val="0.65850399946289218"/>
          <c:h val="0.24019709909244105"/>
        </c:manualLayout>
      </c:layout>
      <c:overlay val="0"/>
      <c:spPr>
        <a:solidFill>
          <a:schemeClr val="bg1">
            <a:alpha val="82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0.28261</cdr:x>
      <cdr:y>0.21993</cdr:y>
    </cdr:from>
    <cdr:to>
      <cdr:x>0.63472</cdr:x>
      <cdr:y>0.38027</cdr:y>
    </cdr:to>
    <cdr:sp macro="" textlink="">
      <cdr:nvSpPr>
        <cdr:cNvPr id="3" name="TextovéPole 1">
          <a:extLst xmlns:a="http://schemas.openxmlformats.org/drawingml/2006/main">
            <a:ext uri="{FF2B5EF4-FFF2-40B4-BE49-F238E27FC236}">
              <a16:creationId xmlns:a16="http://schemas.microsoft.com/office/drawing/2014/main" id="{AAE4F835-6AEA-445A-958D-501F58E04ABC}"/>
            </a:ext>
          </a:extLst>
        </cdr:cNvPr>
        <cdr:cNvSpPr txBox="1"/>
      </cdr:nvSpPr>
      <cdr:spPr>
        <a:xfrm xmlns:a="http://schemas.openxmlformats.org/drawingml/2006/main">
          <a:off x="1671187" y="810726"/>
          <a:ext cx="2082197" cy="59105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200" b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Hranice</a:t>
          </a:r>
          <a:r>
            <a:rPr lang="cs-CZ" sz="1200" b="0" baseline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 dluhové brzdy dle zákona č. 23/2017 Sb.</a:t>
          </a:r>
          <a:endParaRPr lang="cs-CZ" sz="1200" b="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0.49861</cdr:x>
      <cdr:y>0.10757</cdr:y>
    </cdr:from>
    <cdr:to>
      <cdr:x>0.6913</cdr:x>
      <cdr:y>0.90103</cdr:y>
    </cdr:to>
    <cdr:sp macro="" textlink="">
      <cdr:nvSpPr>
        <cdr:cNvPr id="2" name="Obdélník 1">
          <a:extLst xmlns:a="http://schemas.openxmlformats.org/drawingml/2006/main">
            <a:ext uri="{FF2B5EF4-FFF2-40B4-BE49-F238E27FC236}">
              <a16:creationId xmlns:a16="http://schemas.microsoft.com/office/drawing/2014/main" id="{B07ABA61-27E2-4604-9D87-CC62EF695A0C}"/>
            </a:ext>
          </a:extLst>
        </cdr:cNvPr>
        <cdr:cNvSpPr/>
      </cdr:nvSpPr>
      <cdr:spPr>
        <a:xfrm xmlns:a="http://schemas.openxmlformats.org/drawingml/2006/main">
          <a:off x="2918162" y="429726"/>
          <a:ext cx="1127760" cy="316992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  <a:alpha val="33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cs-CZ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0.33154</cdr:x>
      <cdr:y>0.79767</cdr:y>
    </cdr:from>
    <cdr:to>
      <cdr:x>0.4973</cdr:x>
      <cdr:y>0.85409</cdr:y>
    </cdr:to>
    <cdr:sp macro="" textlink="">
      <cdr:nvSpPr>
        <cdr:cNvPr id="5" name="TextovéPole 4"/>
        <cdr:cNvSpPr txBox="1"/>
      </cdr:nvSpPr>
      <cdr:spPr>
        <a:xfrm xmlns:a="http://schemas.openxmlformats.org/drawingml/2006/main">
          <a:off x="2343152" y="3905250"/>
          <a:ext cx="1171575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s-CZ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605DD502-E8C7-4487-AC67-75E1B2085B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0EEABE5-7099-4971-89DD-1B52CEFB25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DBA14-545C-405A-931E-B96A90997533}" type="datetimeFigureOut">
              <a:rPr lang="cs-CZ" smtClean="0"/>
              <a:t>21.06.2021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DB57EBD-F37F-4902-A775-67DCC7C74A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53226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676538-A479-44CB-B1EE-265C158184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60335" y="9448185"/>
            <a:ext cx="2953226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FB2D3-CBB8-49D4-906C-18D189D17B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6879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B8108-4BFB-4C8F-9B21-9506B378B24B}" type="datetimeFigureOut">
              <a:rPr lang="cs-CZ" smtClean="0"/>
              <a:t>21.06.2021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7412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1514" y="4787126"/>
            <a:ext cx="545211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53226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60335" y="9448185"/>
            <a:ext cx="2953226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F3DCC-F199-45D1-AF5C-EE901B640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4748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D428A0-EE51-4DCE-AC4E-FADDCC3FF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39B095C-DA77-4726-992A-E330BEAC8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7DAB4D-D265-4975-84C6-B8CDAF07D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A6CA-3DF7-4E42-BDEC-1BBBD70D625C}" type="datetime1">
              <a:rPr lang="cs-CZ" smtClean="0"/>
              <a:t>21.06.2021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0AB736-8FA4-4753-AFB5-6ACA7019B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2341ED-BC75-4712-84AC-BEF20C5E1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55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DD438-F79E-434E-AC6C-F94BF3DBD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FBDF09-6588-4431-94F4-5EBF174B5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79E65D-DB6E-4E33-AC2C-D881DE3AE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B22E-3124-43E5-A4D0-F6E58FA1ACA7}" type="datetime1">
              <a:rPr lang="cs-CZ" smtClean="0"/>
              <a:t>21.06.2021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C9C95C-0D3D-4C32-AB1B-92178F0EA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CB7DFC-B65A-48BD-9B04-92BE4F445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95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537779C-D2B8-4641-98C3-F734ACD38F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7674EB9-391C-4534-AB9D-BA6F0208A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2C7AD6-EE8D-4804-BD15-B730E3BAE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8FB3-D814-471C-B0D7-5CC9786DD785}" type="datetime1">
              <a:rPr lang="cs-CZ" smtClean="0"/>
              <a:t>21.06.2021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738FFD-FB17-495F-A5DA-F5B32E8C0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640F3D-EF84-4DE0-BEDB-7A7743EE5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60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1A925F-7DFD-4E66-A104-924231BA2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A0CB9F-EDFF-4364-BD92-068827ECF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223763-2585-4CCD-882B-E9F42B2C3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C316-571A-4353-B03C-0DC400743407}" type="datetime1">
              <a:rPr lang="cs-CZ" smtClean="0"/>
              <a:t>21.06.2021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0FB80B-3813-4EDD-9BEB-3E67FBCB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5E1CD1-FA09-46C6-8CDD-4DC393766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3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D93D7-F707-4D85-A0BE-981A7D645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D139CA4-0EFC-4ED7-80D4-3140BDD85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B32BE4-A6DD-42C1-A299-DA081C3E3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0D41-B35D-4EDE-A319-A0843201D9E4}" type="datetime1">
              <a:rPr lang="cs-CZ" smtClean="0"/>
              <a:t>21.06.2021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60E79E-10B9-4E69-A068-2DD9B1DE0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10DB4D-3315-4C06-9A5C-6C0D07C81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5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DEF00-6F42-4092-9661-768A95566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17D123-E22C-41B7-A76C-7B8BFD7A8D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2A6E22D-6605-4813-8EBF-EC6596546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5AA335-E5EE-4AD4-B736-CE323E5E6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2595-91FA-4342-A776-EF511736F63B}" type="datetime1">
              <a:rPr lang="cs-CZ" smtClean="0"/>
              <a:t>21.06.2021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FAB7A6-1191-40B4-82F0-FD1683276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E7CBF3-6AE9-42A6-B8F9-9F72914A5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03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7A65C1-F602-4EA1-8307-00F97BB9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79130B2-FF23-4B32-9407-ABD980E06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8D6765D-4293-4711-999C-9DDD17076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34C2EE9-4CF1-4DA2-A813-682802094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8B13CE6-8C47-4C7A-BA11-0AE2258C70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96A0341-9FBB-4EBC-B9D0-2E8E13930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14D0-8965-4C86-849E-155554988703}" type="datetime1">
              <a:rPr lang="cs-CZ" smtClean="0"/>
              <a:t>21.06.2021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CF169ED-ABCF-4D34-B191-CE9869A93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E2900DB-5951-4B03-A1B3-31607BE30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55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D28352-6250-4472-86EB-2BAAEDC2C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A0A2FEF-06CE-4713-8B5E-9F62C447D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1419-2AB1-49F6-BE61-FE988EA824A9}" type="datetime1">
              <a:rPr lang="cs-CZ" smtClean="0"/>
              <a:t>21.06.2021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33DCAD2-75A8-4430-86F4-4022AF368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14BD504-71FF-48D7-BF44-5CA6CFEA9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32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0305791-67AE-46AD-936F-A51770991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F35D-77CD-47F1-966D-F386A260544B}" type="datetime1">
              <a:rPr lang="cs-CZ" smtClean="0"/>
              <a:t>21.06.2021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A97A9D-9ADC-4BA0-9D10-DAEE4DEF0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F257B8-1AB1-4498-B933-6ABA87DB4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93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C5E26-1232-4E33-B126-0E39B44CA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4F240D-B2A6-4086-918B-A7E1CF438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532EF60-3118-4086-B869-FC5C1D40C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6C14F1-94DF-4C15-881A-8DD7A558F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8B98-4468-4963-950A-8F96A1D4F8C1}" type="datetime1">
              <a:rPr lang="cs-CZ" smtClean="0"/>
              <a:t>21.06.2021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08DB85-5DB0-46B6-8F28-1C845B5B4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BA1E801-D297-4242-8642-6108FCDB8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53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FC0FF7-6E8F-4E32-B0CF-85039F8BC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2C5B32A-EA40-456E-A74D-0100A920A9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386F9D9-7017-41F6-A424-F366CA181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683D31-7AD1-4AC7-96A2-0651D742B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419F-BD4B-452D-8630-B1232E70E615}" type="datetime1">
              <a:rPr lang="cs-CZ" smtClean="0"/>
              <a:t>21.06.2021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076EC2-C320-415D-9309-B99799862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996B86-C79A-47E4-9BE1-760E82C5C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46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96ABFC7-1866-45C6-BDB2-7D3AC1B2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D2B164D-50DF-490B-A15A-BC7295A1A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09C24B-6A1F-4C2A-A112-137468449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71672-4E9A-42A6-B317-E412DE012E43}" type="datetime1">
              <a:rPr lang="cs-CZ" smtClean="0"/>
              <a:t>21.06.2021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EE8CE3-9BA2-46B4-99D4-C070F0A748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5BF019-0D61-4053-8B86-BF09A4B5A7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49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B8F540C7-0673-4C68-81D4-D82096A8B4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1245" y="111245"/>
            <a:ext cx="6897638" cy="6635509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C8AFCCC4-927C-4431-9C62-9075E4E8CB7E}"/>
              </a:ext>
            </a:extLst>
          </p:cNvPr>
          <p:cNvSpPr txBox="1"/>
          <p:nvPr/>
        </p:nvSpPr>
        <p:spPr>
          <a:xfrm>
            <a:off x="3886545" y="2113653"/>
            <a:ext cx="76414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Arial Bold"/>
              </a:rPr>
              <a:t>Zpráva o dlouhodobé udržitelnosti veřejných financí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187C981-0DBC-4CE1-A87E-A18916DD1D0F}"/>
              </a:ext>
            </a:extLst>
          </p:cNvPr>
          <p:cNvSpPr txBox="1"/>
          <p:nvPr/>
        </p:nvSpPr>
        <p:spPr>
          <a:xfrm>
            <a:off x="3886545" y="3649488"/>
            <a:ext cx="4437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červen 2021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Národní rozpočtová rada</a:t>
            </a:r>
          </a:p>
          <a:p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B9E1045-7B26-47D4-ADDB-D1358991FC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027" y="5640666"/>
            <a:ext cx="2234541" cy="104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899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06" y="23256"/>
            <a:ext cx="11144794" cy="875514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Saldo a dluh sektoru veřejných institucí II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10</a:t>
            </a:fld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411" y="1138334"/>
            <a:ext cx="11144794" cy="491430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cs-CZ" sz="2400" b="1" dirty="0">
              <a:solidFill>
                <a:srgbClr val="2764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b="1" dirty="0">
                <a:solidFill>
                  <a:srgbClr val="2764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Mezera udržitelnosti veřejných financí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= o kolik procent HDP by muselo být primární saldo lepší od roku 2021 do roku 2071, aby v roce 2071 dluh nepřesáhl 55 % HDP?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cs-CZ" sz="3600" b="1" dirty="0">
                <a:solidFill>
                  <a:srgbClr val="2764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6,98 </a:t>
            </a:r>
            <a:r>
              <a:rPr lang="cs-CZ" sz="2600" b="1" dirty="0">
                <a:solidFill>
                  <a:srgbClr val="2764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(loni 3,28)</a:t>
            </a:r>
            <a:endParaRPr lang="cs-CZ" sz="3600" b="1" dirty="0">
              <a:solidFill>
                <a:srgbClr val="2764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Pokud budou opatření odkládána až do okamžiku dosažení limitu dluhové brzdy (55 % HDP, zhruba v roce 2024), zvýší se mezera udržitelnosti na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r>
              <a:rPr lang="cs-CZ" sz="3600" b="1" dirty="0">
                <a:solidFill>
                  <a:srgbClr val="2764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7,29 </a:t>
            </a:r>
            <a:r>
              <a:rPr lang="cs-CZ" sz="2600" b="1" dirty="0">
                <a:solidFill>
                  <a:srgbClr val="2764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(loni 5,56)</a:t>
            </a:r>
            <a:endParaRPr lang="cs-CZ" sz="3600" b="1" dirty="0">
              <a:solidFill>
                <a:srgbClr val="2764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8914B2C-6CD1-4559-B152-737ADCE15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  <p:sp>
        <p:nvSpPr>
          <p:cNvPr id="10" name="Zástupný symbol pro zápatí 3">
            <a:extLst>
              <a:ext uri="{FF2B5EF4-FFF2-40B4-BE49-F238E27FC236}">
                <a16:creationId xmlns:a16="http://schemas.microsoft.com/office/drawing/2014/main" id="{9B1A6CB2-7744-49EE-BD31-E23E4F837928}"/>
              </a:ext>
            </a:extLst>
          </p:cNvPr>
          <p:cNvSpPr txBox="1">
            <a:spLocks/>
          </p:cNvSpPr>
          <p:nvPr/>
        </p:nvSpPr>
        <p:spPr>
          <a:xfrm>
            <a:off x="0" y="6533703"/>
            <a:ext cx="1765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Zdroj: výpočty NRR</a:t>
            </a:r>
          </a:p>
        </p:txBody>
      </p:sp>
    </p:spTree>
    <p:extLst>
      <p:ext uri="{BB962C8B-B14F-4D97-AF65-F5344CB8AC3E}">
        <p14:creationId xmlns:p14="http://schemas.microsoft.com/office/powerpoint/2010/main" val="3898105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B8F540C7-0673-4C68-81D4-D82096A8B4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1245" y="111245"/>
            <a:ext cx="6897638" cy="6635509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C8AFCCC4-927C-4431-9C62-9075E4E8CB7E}"/>
              </a:ext>
            </a:extLst>
          </p:cNvPr>
          <p:cNvSpPr txBox="1"/>
          <p:nvPr/>
        </p:nvSpPr>
        <p:spPr>
          <a:xfrm>
            <a:off x="3886545" y="2113653"/>
            <a:ext cx="7641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>
                <a:latin typeface="Arial Bold"/>
              </a:rPr>
              <a:t>Děkujeme Vám za pozornost</a:t>
            </a:r>
            <a:endParaRPr lang="cs-CZ" sz="3200" b="1" dirty="0">
              <a:latin typeface="Arial Bold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D8C6CB3-8FD7-4680-8032-F62654EE60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027" y="5640666"/>
            <a:ext cx="2234541" cy="104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227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765" y="83275"/>
            <a:ext cx="10515600" cy="784406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Úvod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2</a:t>
            </a:fld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223" y="867682"/>
            <a:ext cx="11260183" cy="56019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Zpráva je zpracována na základě zákona č. 23/2017 Sb., o pravidlech rozpočtové odpovědnosti a je předkládána PSP ČR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Předmětem je vývoj hospodaření sektoru veřejných institucí v 50letém horizontu za předpokladu současného nastavení daňových a výdajových politik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Nejedná se proto o klasickou prognózu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Rámec fiskální politiky významně ovlivnily dvě novelizace zákona č. 23/2017 Sb. rozmělňující pravidlo strukturálního deficitu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8914B2C-6CD1-4559-B152-737ADCE15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37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EAD2C2-07A4-46ED-9152-9F6B588AD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49" y="136525"/>
            <a:ext cx="10515600" cy="751749"/>
          </a:xfrm>
        </p:spPr>
        <p:txBody>
          <a:bodyPr/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Hospodaření sektoru veřejných institucí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2F3976-C942-4399-B92C-D78D479B9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531" y="1253331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Střednědobá nerovnováha </a:t>
            </a:r>
          </a:p>
          <a:p>
            <a:pPr lvl="1"/>
            <a:r>
              <a:rPr lang="cs-CZ" dirty="0"/>
              <a:t>ekonomické dopady pandemie COVID-19 </a:t>
            </a:r>
          </a:p>
          <a:p>
            <a:pPr lvl="1"/>
            <a:r>
              <a:rPr lang="cs-CZ" dirty="0"/>
              <a:t>značné uvolnění fiskální politiky, zejména pak razantní snížení daně z příjmů fyzických osob</a:t>
            </a:r>
          </a:p>
          <a:p>
            <a:pPr lvl="1"/>
            <a:r>
              <a:rPr lang="cs-CZ" dirty="0"/>
              <a:t>svou roli hraje i vysoká dynamika růstu mzdových výdajů a zvyšování sociálních dávek (např. vyšší než valorizačním vzorcem předpokládané nárůsty důchodů)</a:t>
            </a:r>
          </a:p>
          <a:p>
            <a:pPr lvl="1"/>
            <a:r>
              <a:rPr lang="cs-CZ" dirty="0"/>
              <a:t>nedostatečný rozsah plánované konsolidace (pouze 0,5 % HDP ročně)</a:t>
            </a:r>
          </a:p>
          <a:p>
            <a:r>
              <a:rPr lang="cs-CZ" dirty="0"/>
              <a:t>Dlouhodobá nerovnováha </a:t>
            </a:r>
          </a:p>
          <a:p>
            <a:pPr lvl="1"/>
            <a:r>
              <a:rPr lang="cs-CZ" dirty="0"/>
              <a:t>nedostatečná adaptace důchodového systému na demografickou změnu</a:t>
            </a:r>
          </a:p>
          <a:p>
            <a:pPr lvl="1"/>
            <a:endParaRPr lang="cs-CZ" dirty="0"/>
          </a:p>
          <a:p>
            <a:r>
              <a:rPr lang="cs-CZ" dirty="0"/>
              <a:t>Kombinace obou nerovnováh vede k podstatnému zhoršení výsledků projekcí NRR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EA9BB8A-ABFA-46F3-A5D6-8DD3663A4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604945B-9AF2-4747-BDBB-C03BC6008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F90C7CD-F407-429B-A159-7E74BB594E91}" type="slidenum">
              <a:rPr lang="cs-CZ" smtClean="0"/>
              <a:t>3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C000E1A-D25B-4194-B4F5-586D694E36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898" y="6320609"/>
            <a:ext cx="293902" cy="16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494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86" y="109388"/>
            <a:ext cx="11266714" cy="557984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Aktuální situace a střednědobý výhled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4</a:t>
            </a:fld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229" y="667372"/>
            <a:ext cx="11535109" cy="228684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roce 2021 dojde k prohloubení deficitu sektoru veřejných institucí; hlavním důvodem však jsou opatření zatěžující strukturální bilanci a nikoliv jednorázová opatření spojená s COVID-19</a:t>
            </a:r>
            <a:endParaRPr lang="cs-CZ" sz="24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Plánované tempo konsolidace je nedostatečné, neboť k nárazu na dluhovou brzdu dojde pravděpodobně již v roce 2024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8914B2C-6CD1-4559-B152-737ADCE15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  <p:sp>
        <p:nvSpPr>
          <p:cNvPr id="12" name="Zástupný symbol pro zápatí 3">
            <a:extLst>
              <a:ext uri="{FF2B5EF4-FFF2-40B4-BE49-F238E27FC236}">
                <a16:creationId xmlns:a16="http://schemas.microsoft.com/office/drawing/2014/main" id="{312BB91C-A095-40DC-B626-82773EEED2D2}"/>
              </a:ext>
            </a:extLst>
          </p:cNvPr>
          <p:cNvSpPr txBox="1">
            <a:spLocks/>
          </p:cNvSpPr>
          <p:nvPr/>
        </p:nvSpPr>
        <p:spPr>
          <a:xfrm>
            <a:off x="717847" y="6505694"/>
            <a:ext cx="1851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Zdroj: MF ČR a výpočty NRR</a:t>
            </a:r>
          </a:p>
        </p:txBody>
      </p:sp>
      <p:graphicFrame>
        <p:nvGraphicFramePr>
          <p:cNvPr id="13" name="Graf 12">
            <a:extLst>
              <a:ext uri="{FF2B5EF4-FFF2-40B4-BE49-F238E27FC236}">
                <a16:creationId xmlns:a16="http://schemas.microsoft.com/office/drawing/2014/main" id="{5A99BF40-3C0A-462F-9034-87524B30C9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2843838"/>
              </p:ext>
            </p:extLst>
          </p:nvPr>
        </p:nvGraphicFramePr>
        <p:xfrm>
          <a:off x="6137140" y="2954214"/>
          <a:ext cx="5715342" cy="3350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818C9F09-1FA6-41AE-9A29-17BDD59DE9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0617853"/>
              </p:ext>
            </p:extLst>
          </p:nvPr>
        </p:nvGraphicFramePr>
        <p:xfrm>
          <a:off x="454876" y="2954215"/>
          <a:ext cx="5514907" cy="3350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34038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39" y="66070"/>
            <a:ext cx="11250561" cy="568111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Demografická projekce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5</a:t>
            </a:fld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818606"/>
            <a:ext cx="11724967" cy="18542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Demografická projekce ČSÚ (11/2018) upravená o skutečnost 2019 až 2021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Podstatná změna ve struktuře - počet osob 65+ vzroste o 49,2 % a jejich podíl na populaci vzroste z 20 % na 30 %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Prodlouží se i naděje dožití - o 8,3 roku u mužů a 6,6 roku u žen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8914B2C-6CD1-4559-B152-737ADCE15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  <p:sp>
        <p:nvSpPr>
          <p:cNvPr id="14" name="Zástupný symbol pro zápatí 3">
            <a:extLst>
              <a:ext uri="{FF2B5EF4-FFF2-40B4-BE49-F238E27FC236}">
                <a16:creationId xmlns:a16="http://schemas.microsoft.com/office/drawing/2014/main" id="{95E2D561-652D-42F0-B954-9BD2986B6B37}"/>
              </a:ext>
            </a:extLst>
          </p:cNvPr>
          <p:cNvSpPr txBox="1">
            <a:spLocks/>
          </p:cNvSpPr>
          <p:nvPr/>
        </p:nvSpPr>
        <p:spPr>
          <a:xfrm>
            <a:off x="0" y="6492875"/>
            <a:ext cx="11846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Zdroj: ČSÚ a NRR</a:t>
            </a:r>
          </a:p>
        </p:txBody>
      </p:sp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86D481AB-2B4E-4868-9996-245FB2D4EF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0170643"/>
              </p:ext>
            </p:extLst>
          </p:nvPr>
        </p:nvGraphicFramePr>
        <p:xfrm>
          <a:off x="87085" y="2616282"/>
          <a:ext cx="6008914" cy="3688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f 12">
            <a:extLst>
              <a:ext uri="{FF2B5EF4-FFF2-40B4-BE49-F238E27FC236}">
                <a16:creationId xmlns:a16="http://schemas.microsoft.com/office/drawing/2014/main" id="{EA5F5F74-3EBD-451F-BC95-8EDE60F717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8473637"/>
              </p:ext>
            </p:extLst>
          </p:nvPr>
        </p:nvGraphicFramePr>
        <p:xfrm>
          <a:off x="6214188" y="2616282"/>
          <a:ext cx="5890728" cy="3688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41672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38" y="23255"/>
            <a:ext cx="10515600" cy="552239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Makroekonomický vývoj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6</a:t>
            </a:fld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05" y="748937"/>
            <a:ext cx="11363017" cy="21945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Česká ekonomika se bude nadále přibližovat vyspělým zemím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 projekci počítáme s konvergencí k Rakousku – rozdíl v produktivitě se v průměru snižuje o 2,3 % ročně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Předpokládáme, že konvergovat bude i podíl mezd na HDP – růst reálných mezd proto bude dlouhodobě vyšší než růst HDP na pracovníka 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8914B2C-6CD1-4559-B152-737ADCE15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  <p:sp>
        <p:nvSpPr>
          <p:cNvPr id="14" name="Zástupný symbol pro zápatí 3">
            <a:extLst>
              <a:ext uri="{FF2B5EF4-FFF2-40B4-BE49-F238E27FC236}">
                <a16:creationId xmlns:a16="http://schemas.microsoft.com/office/drawing/2014/main" id="{95E2D561-652D-42F0-B954-9BD2986B6B37}"/>
              </a:ext>
            </a:extLst>
          </p:cNvPr>
          <p:cNvSpPr txBox="1">
            <a:spLocks/>
          </p:cNvSpPr>
          <p:nvPr/>
        </p:nvSpPr>
        <p:spPr>
          <a:xfrm>
            <a:off x="0" y="6492875"/>
            <a:ext cx="1366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Zdroj: výpočty NRR</a:t>
            </a:r>
          </a:p>
        </p:txBody>
      </p:sp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17BD09D1-FF06-4809-AC54-442CCEDFA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289562"/>
              </p:ext>
            </p:extLst>
          </p:nvPr>
        </p:nvGraphicFramePr>
        <p:xfrm>
          <a:off x="280995" y="3068685"/>
          <a:ext cx="4318997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9962">
                  <a:extLst>
                    <a:ext uri="{9D8B030D-6E8A-4147-A177-3AD203B41FA5}">
                      <a16:colId xmlns:a16="http://schemas.microsoft.com/office/drawing/2014/main" val="3329745316"/>
                    </a:ext>
                  </a:extLst>
                </a:gridCol>
                <a:gridCol w="1969035">
                  <a:extLst>
                    <a:ext uri="{9D8B030D-6E8A-4147-A177-3AD203B41FA5}">
                      <a16:colId xmlns:a16="http://schemas.microsoft.com/office/drawing/2014/main" val="32074453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Veličina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Průměrné tempo růstu 2021–2071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471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HDP na obyvatele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623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HDP 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210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Průměrná reálná mzda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140297"/>
                  </a:ext>
                </a:extLst>
              </a:tr>
            </a:tbl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A0580513-90BD-4BD1-AB4F-1D223E0DC0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484370"/>
              </p:ext>
            </p:extLst>
          </p:nvPr>
        </p:nvGraphicFramePr>
        <p:xfrm>
          <a:off x="4963885" y="2943495"/>
          <a:ext cx="7087110" cy="3361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9402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" y="23255"/>
            <a:ext cx="11292840" cy="723432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Důchodový systém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7</a:t>
            </a:fld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0" y="746687"/>
            <a:ext cx="11798120" cy="22320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Zvyšování důchodového věku až do roku 2030 na úroveň 65 let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Počet starobních důchodců bude kulminovat kolem roku 2058 (zhruba o třetinu více než dnes) a ve stejném období bude kulminovat i podíl výdajů na starobní důchody na HDP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Navrhovaná důchodová reforma by finanční neudržitelnost </a:t>
            </a: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systému prohloubila </a:t>
            </a:r>
            <a:endParaRPr lang="cs-CZ" sz="2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8914B2C-6CD1-4559-B152-737ADCE15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  <p:sp>
        <p:nvSpPr>
          <p:cNvPr id="14" name="Zástupný symbol pro zápatí 3">
            <a:extLst>
              <a:ext uri="{FF2B5EF4-FFF2-40B4-BE49-F238E27FC236}">
                <a16:creationId xmlns:a16="http://schemas.microsoft.com/office/drawing/2014/main" id="{95E2D561-652D-42F0-B954-9BD2986B6B37}"/>
              </a:ext>
            </a:extLst>
          </p:cNvPr>
          <p:cNvSpPr txBox="1">
            <a:spLocks/>
          </p:cNvSpPr>
          <p:nvPr/>
        </p:nvSpPr>
        <p:spPr>
          <a:xfrm>
            <a:off x="0" y="6495765"/>
            <a:ext cx="1366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Zdroj: výpočty NRR</a:t>
            </a:r>
          </a:p>
        </p:txBody>
      </p:sp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0656634B-A705-45DF-9F8A-C56EDC898D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980511"/>
              </p:ext>
            </p:extLst>
          </p:nvPr>
        </p:nvGraphicFramePr>
        <p:xfrm>
          <a:off x="235130" y="2556233"/>
          <a:ext cx="5577841" cy="3800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 11">
            <a:extLst>
              <a:ext uri="{FF2B5EF4-FFF2-40B4-BE49-F238E27FC236}">
                <a16:creationId xmlns:a16="http://schemas.microsoft.com/office/drawing/2014/main" id="{EAB7033B-C64E-4769-B9D0-B94EE8628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0555891"/>
              </p:ext>
            </p:extLst>
          </p:nvPr>
        </p:nvGraphicFramePr>
        <p:xfrm>
          <a:off x="6214188" y="2556232"/>
          <a:ext cx="5819062" cy="3748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66967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172" y="216167"/>
            <a:ext cx="11109960" cy="762996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Zdravotnictví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8</a:t>
            </a:fld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273" y="870548"/>
            <a:ext cx="11113859" cy="151719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Předmětem jsou pouze výdaje hrazené veřejným zdravotním pojištěním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Růst výdajů z veřejného zdravotního pojištění z 5,7 % HDP na 6,7 % HDP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Nárůst platby za státní pojištěnce (příjem i výdaj rozpočtů veřejných institucí)</a:t>
            </a:r>
          </a:p>
          <a:p>
            <a:pPr>
              <a:lnSpc>
                <a:spcPct val="100000"/>
              </a:lnSpc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2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8914B2C-6CD1-4559-B152-737ADCE15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  <p:sp>
        <p:nvSpPr>
          <p:cNvPr id="14" name="Zástupný symbol pro zápatí 3">
            <a:extLst>
              <a:ext uri="{FF2B5EF4-FFF2-40B4-BE49-F238E27FC236}">
                <a16:creationId xmlns:a16="http://schemas.microsoft.com/office/drawing/2014/main" id="{95E2D561-652D-42F0-B954-9BD2986B6B37}"/>
              </a:ext>
            </a:extLst>
          </p:cNvPr>
          <p:cNvSpPr txBox="1">
            <a:spLocks/>
          </p:cNvSpPr>
          <p:nvPr/>
        </p:nvSpPr>
        <p:spPr>
          <a:xfrm>
            <a:off x="0" y="6481717"/>
            <a:ext cx="1846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Zdroj: ČSÚ a výpočty NRR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3F30931A-FC77-43F1-9888-A37FCB910CC4}"/>
              </a:ext>
            </a:extLst>
          </p:cNvPr>
          <p:cNvSpPr txBox="1">
            <a:spLocks/>
          </p:cNvSpPr>
          <p:nvPr/>
        </p:nvSpPr>
        <p:spPr>
          <a:xfrm>
            <a:off x="359273" y="2418980"/>
            <a:ext cx="11144794" cy="875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Další výdaje</a:t>
            </a:r>
          </a:p>
        </p:txBody>
      </p:sp>
      <p:sp>
        <p:nvSpPr>
          <p:cNvPr id="15" name="Zástupný symbol pro obsah 7">
            <a:extLst>
              <a:ext uri="{FF2B5EF4-FFF2-40B4-BE49-F238E27FC236}">
                <a16:creationId xmlns:a16="http://schemas.microsoft.com/office/drawing/2014/main" id="{214D1D56-C78B-4F62-9438-B179FE196465}"/>
              </a:ext>
            </a:extLst>
          </p:cNvPr>
          <p:cNvSpPr txBox="1">
            <a:spLocks/>
          </p:cNvSpPr>
          <p:nvPr/>
        </p:nvSpPr>
        <p:spPr>
          <a:xfrm>
            <a:off x="348380" y="3195312"/>
            <a:ext cx="10826934" cy="870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Nárůst peněžitých sociálních dávek o 1,1 % HDP (zejména příspěvek na péči), výdajů na dlouhodobou péči (+0,4 % HDP) a na školství (+0,6 % HDP)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20CF8B7-9FA0-414F-90C1-4032916897F5}"/>
              </a:ext>
            </a:extLst>
          </p:cNvPr>
          <p:cNvSpPr txBox="1">
            <a:spLocks/>
          </p:cNvSpPr>
          <p:nvPr/>
        </p:nvSpPr>
        <p:spPr>
          <a:xfrm>
            <a:off x="348380" y="3957624"/>
            <a:ext cx="11109960" cy="7629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Příjmy sektoru veřejných institucí</a:t>
            </a:r>
          </a:p>
        </p:txBody>
      </p:sp>
      <p:sp>
        <p:nvSpPr>
          <p:cNvPr id="10" name="Zástupný symbol pro obsah 7">
            <a:extLst>
              <a:ext uri="{FF2B5EF4-FFF2-40B4-BE49-F238E27FC236}">
                <a16:creationId xmlns:a16="http://schemas.microsoft.com/office/drawing/2014/main" id="{16C61A77-3D88-4EA1-8456-7E3CA554E662}"/>
              </a:ext>
            </a:extLst>
          </p:cNvPr>
          <p:cNvSpPr txBox="1">
            <a:spLocks/>
          </p:cNvSpPr>
          <p:nvPr/>
        </p:nvSpPr>
        <p:spPr>
          <a:xfrm>
            <a:off x="348380" y="4777473"/>
            <a:ext cx="10679983" cy="1438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Příjmy sektoru stabilní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Rychlejší růst mezd než HDP - nárůst váhy příspěvků na sociální zabezpečení a daně z příjmů fyzických osob, pokles váhy daně z příjmů právnických osob</a:t>
            </a:r>
          </a:p>
          <a:p>
            <a:pPr>
              <a:lnSpc>
                <a:spcPct val="100000"/>
              </a:lnSpc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995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06" y="23256"/>
            <a:ext cx="11144794" cy="875514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Saldo a dluh sektoru veřejných institucí I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9</a:t>
            </a:fld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6" y="733645"/>
            <a:ext cx="11947524" cy="24536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Záporné primární saldo (tj. bez zahrnutí úroků) po celou dobu projekce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Zlepšování salda až do roku 2026, během 30. let rychlé zhoršení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 dosažení hranice dluhové brzdy (55 % HDP) dojde kolem roku 2024 (o 19 roků dříve)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8914B2C-6CD1-4559-B152-737ADCE15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  <p:sp>
        <p:nvSpPr>
          <p:cNvPr id="9" name="Zástupný symbol pro zápatí 3">
            <a:extLst>
              <a:ext uri="{FF2B5EF4-FFF2-40B4-BE49-F238E27FC236}">
                <a16:creationId xmlns:a16="http://schemas.microsoft.com/office/drawing/2014/main" id="{16051EEE-4321-4BCE-8948-4F97CB7BA411}"/>
              </a:ext>
            </a:extLst>
          </p:cNvPr>
          <p:cNvSpPr txBox="1">
            <a:spLocks/>
          </p:cNvSpPr>
          <p:nvPr/>
        </p:nvSpPr>
        <p:spPr>
          <a:xfrm>
            <a:off x="0" y="6492875"/>
            <a:ext cx="1366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Zdroj: výpočty NRR</a:t>
            </a:r>
          </a:p>
        </p:txBody>
      </p:sp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94471EA9-57E3-4B4C-A344-5E716C56C6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2764981"/>
              </p:ext>
            </p:extLst>
          </p:nvPr>
        </p:nvGraphicFramePr>
        <p:xfrm>
          <a:off x="209006" y="2659225"/>
          <a:ext cx="5809239" cy="3645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 11">
            <a:extLst>
              <a:ext uri="{FF2B5EF4-FFF2-40B4-BE49-F238E27FC236}">
                <a16:creationId xmlns:a16="http://schemas.microsoft.com/office/drawing/2014/main" id="{001883D1-63D7-4C91-B046-E9B5E0D088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096456"/>
              </p:ext>
            </p:extLst>
          </p:nvPr>
        </p:nvGraphicFramePr>
        <p:xfrm>
          <a:off x="6183089" y="2659223"/>
          <a:ext cx="5928046" cy="3645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7702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0d52d28-043e-4442-b035-5463ef3585bc">
      <UserInfo>
        <DisplayName>Legová Ilona</DisplayName>
        <AccountId>14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97C4C24F3A3A4EABF87626FA75D9E4" ma:contentTypeVersion="12" ma:contentTypeDescription="Vytvoří nový dokument" ma:contentTypeScope="" ma:versionID="c10c8eec8a72893f160c086961dfe5de">
  <xsd:schema xmlns:xsd="http://www.w3.org/2001/XMLSchema" xmlns:xs="http://www.w3.org/2001/XMLSchema" xmlns:p="http://schemas.microsoft.com/office/2006/metadata/properties" xmlns:ns2="89b4086a-0d53-47ac-910c-840a5b10c85d" xmlns:ns3="90d52d28-043e-4442-b035-5463ef3585bc" targetNamespace="http://schemas.microsoft.com/office/2006/metadata/properties" ma:root="true" ma:fieldsID="8b508f6fc953d67b57a37377ec1780c2" ns2:_="" ns3:_="">
    <xsd:import namespace="89b4086a-0d53-47ac-910c-840a5b10c85d"/>
    <xsd:import namespace="90d52d28-043e-4442-b035-5463ef3585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b4086a-0d53-47ac-910c-840a5b10c8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52d28-043e-4442-b035-5463ef3585b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0AAB08-1168-41E6-AE4F-36D245DC9C36}">
  <ds:schemaRefs>
    <ds:schemaRef ds:uri="http://schemas.openxmlformats.org/package/2006/metadata/core-properties"/>
    <ds:schemaRef ds:uri="http://schemas.microsoft.com/office/infopath/2007/PartnerControls"/>
    <ds:schemaRef ds:uri="89b4086a-0d53-47ac-910c-840a5b10c85d"/>
    <ds:schemaRef ds:uri="http://schemas.microsoft.com/office/2006/documentManagement/types"/>
    <ds:schemaRef ds:uri="90d52d28-043e-4442-b035-5463ef3585bc"/>
    <ds:schemaRef ds:uri="http://www.w3.org/XML/1998/namespace"/>
    <ds:schemaRef ds:uri="http://purl.org/dc/terms/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CA1EBAE-744A-4CEC-9743-7EFF0B7F7D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b4086a-0d53-47ac-910c-840a5b10c85d"/>
    <ds:schemaRef ds:uri="90d52d28-043e-4442-b035-5463ef3585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3B0D59-2770-45A8-8602-3754BC3744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2707</TotalTime>
  <Words>759</Words>
  <PresentationFormat>Širokoúhlá obrazovka</PresentationFormat>
  <Paragraphs>116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Arial Bold</vt:lpstr>
      <vt:lpstr>Calibri</vt:lpstr>
      <vt:lpstr>Calibri Light</vt:lpstr>
      <vt:lpstr>Motiv Office</vt:lpstr>
      <vt:lpstr>Prezentace aplikace PowerPoint</vt:lpstr>
      <vt:lpstr>Úvod</vt:lpstr>
      <vt:lpstr>Hospodaření sektoru veřejných institucí</vt:lpstr>
      <vt:lpstr>Aktuální situace a střednědobý výhled</vt:lpstr>
      <vt:lpstr>Demografická projekce</vt:lpstr>
      <vt:lpstr>Makroekonomický vývoj</vt:lpstr>
      <vt:lpstr>Důchodový systém</vt:lpstr>
      <vt:lpstr>Zdravotnictví</vt:lpstr>
      <vt:lpstr>Saldo a dluh sektoru veřejných institucí I</vt:lpstr>
      <vt:lpstr>Saldo a dluh sektoru veřejných institucí II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2021-06-15T09:15:05Z</cp:lastPrinted>
  <dcterms:created xsi:type="dcterms:W3CDTF">2018-06-25T19:49:09Z</dcterms:created>
  <dcterms:modified xsi:type="dcterms:W3CDTF">2021-06-21T14:53:18Z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0x0101002A97C4C24F3A3A4EABF87626FA75D9E4</vt:lpwstr>
  </property>
</Properties>
</file>